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98" r:id="rId1"/>
  </p:sldMasterIdLst>
  <p:sldIdLst>
    <p:sldId id="256" r:id="rId2"/>
    <p:sldId id="270" r:id="rId3"/>
    <p:sldId id="257" r:id="rId4"/>
    <p:sldId id="258" r:id="rId5"/>
    <p:sldId id="261" r:id="rId6"/>
    <p:sldId id="259" r:id="rId7"/>
    <p:sldId id="262" r:id="rId8"/>
    <p:sldId id="267" r:id="rId9"/>
    <p:sldId id="263" r:id="rId10"/>
    <p:sldId id="264" r:id="rId11"/>
    <p:sldId id="269" r:id="rId12"/>
    <p:sldId id="265" r:id="rId13"/>
    <p:sldId id="266" r:id="rId14"/>
    <p:sldId id="260" r:id="rId15"/>
    <p:sldId id="268" r:id="rId16"/>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Noto Sans" panose="020B0502040504020204" pitchFamily="34" charset="0"/>
      <p:regular r:id="rId21"/>
      <p:bold r:id="rId22"/>
      <p:italic r:id="rId23"/>
      <p:boldItalic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59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1"/>
    <p:restoredTop sz="97039"/>
  </p:normalViewPr>
  <p:slideViewPr>
    <p:cSldViewPr snapToGrid="0" snapToObjects="1">
      <p:cViewPr varScale="1">
        <p:scale>
          <a:sx n="57" d="100"/>
          <a:sy n="57" d="100"/>
        </p:scale>
        <p:origin x="944" y="3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8A9BE6E0-C971-C0CA-9ACD-B79274EFDA6C}"/>
              </a:ext>
            </a:extLst>
          </p:cNvPr>
          <p:cNvSpPr>
            <a:spLocks noGrp="1"/>
          </p:cNvSpPr>
          <p:nvPr>
            <p:ph type="pic" sz="quarter" idx="12"/>
          </p:nvPr>
        </p:nvSpPr>
        <p:spPr>
          <a:xfrm>
            <a:off x="0" y="0"/>
            <a:ext cx="12192000" cy="6858000"/>
          </a:xfrm>
          <a:prstGeom prst="rect">
            <a:avLst/>
          </a:prstGeom>
        </p:spPr>
        <p:txBody>
          <a:bodyPr wrap="square">
            <a:noAutofit/>
          </a:bodyPr>
          <a:lstStyle/>
          <a:p>
            <a:endParaRPr kumimoji="1" lang="ko-Kore-KR" altLang="en-US"/>
          </a:p>
        </p:txBody>
      </p:sp>
    </p:spTree>
    <p:extLst>
      <p:ext uri="{BB962C8B-B14F-4D97-AF65-F5344CB8AC3E}">
        <p14:creationId xmlns:p14="http://schemas.microsoft.com/office/powerpoint/2010/main" val="3946643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82BA0FCE-C488-1CAA-3FF0-9930791DA3A7}"/>
              </a:ext>
            </a:extLst>
          </p:cNvPr>
          <p:cNvSpPr>
            <a:spLocks noGrp="1"/>
          </p:cNvSpPr>
          <p:nvPr>
            <p:ph type="pic" sz="quarter" idx="13"/>
          </p:nvPr>
        </p:nvSpPr>
        <p:spPr>
          <a:xfrm>
            <a:off x="1188721" y="1028700"/>
            <a:ext cx="4467496" cy="4800600"/>
          </a:xfrm>
          <a:prstGeom prst="rect">
            <a:avLst/>
          </a:prstGeom>
        </p:spPr>
        <p:txBody>
          <a:bodyPr wrap="square">
            <a:noAutofit/>
          </a:bodyPr>
          <a:lstStyle/>
          <a:p>
            <a:endParaRPr kumimoji="1" lang="ko-Kore-KR" altLang="en-US"/>
          </a:p>
        </p:txBody>
      </p:sp>
      <p:sp>
        <p:nvSpPr>
          <p:cNvPr id="2" name="그림 개체 틀 6">
            <a:extLst>
              <a:ext uri="{FF2B5EF4-FFF2-40B4-BE49-F238E27FC236}">
                <a16:creationId xmlns:a16="http://schemas.microsoft.com/office/drawing/2014/main" id="{94A4A81C-3C98-A105-B63C-DE39D2646616}"/>
              </a:ext>
            </a:extLst>
          </p:cNvPr>
          <p:cNvSpPr>
            <a:spLocks noGrp="1"/>
          </p:cNvSpPr>
          <p:nvPr>
            <p:ph type="pic" sz="quarter" idx="14"/>
          </p:nvPr>
        </p:nvSpPr>
        <p:spPr>
          <a:xfrm>
            <a:off x="1188721" y="2965268"/>
            <a:ext cx="2991393" cy="2864031"/>
          </a:xfrm>
          <a:prstGeom prst="rect">
            <a:avLst/>
          </a:prstGeom>
        </p:spPr>
        <p:txBody>
          <a:bodyPr wrap="square">
            <a:noAutofit/>
          </a:bodyPr>
          <a:lstStyle/>
          <a:p>
            <a:endParaRPr kumimoji="1" lang="ko-Kore-KR" altLang="en-US"/>
          </a:p>
        </p:txBody>
      </p:sp>
    </p:spTree>
    <p:extLst>
      <p:ext uri="{BB962C8B-B14F-4D97-AF65-F5344CB8AC3E}">
        <p14:creationId xmlns:p14="http://schemas.microsoft.com/office/powerpoint/2010/main" val="3300215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2FB73791-6B52-6C74-B623-4405A857E712}"/>
              </a:ext>
            </a:extLst>
          </p:cNvPr>
          <p:cNvSpPr>
            <a:spLocks noGrp="1"/>
          </p:cNvSpPr>
          <p:nvPr>
            <p:ph type="pic" sz="quarter" idx="15"/>
          </p:nvPr>
        </p:nvSpPr>
        <p:spPr>
          <a:xfrm>
            <a:off x="0" y="0"/>
            <a:ext cx="12192000" cy="6858000"/>
          </a:xfrm>
          <a:prstGeom prst="rect">
            <a:avLst/>
          </a:prstGeom>
        </p:spPr>
        <p:txBody>
          <a:bodyPr/>
          <a:lstStyle/>
          <a:p>
            <a:endParaRPr kumimoji="1" lang="ko-Kore-KR" altLang="en-US"/>
          </a:p>
        </p:txBody>
      </p:sp>
    </p:spTree>
    <p:extLst>
      <p:ext uri="{BB962C8B-B14F-4D97-AF65-F5344CB8AC3E}">
        <p14:creationId xmlns:p14="http://schemas.microsoft.com/office/powerpoint/2010/main" val="517452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832479E-AFEC-F9F3-D1C8-6A35A78328E7}"/>
              </a:ext>
            </a:extLst>
          </p:cNvPr>
          <p:cNvSpPr>
            <a:spLocks noGrp="1"/>
          </p:cNvSpPr>
          <p:nvPr>
            <p:ph type="pic" sz="quarter" idx="10"/>
          </p:nvPr>
        </p:nvSpPr>
        <p:spPr>
          <a:xfrm>
            <a:off x="0" y="1"/>
            <a:ext cx="12192000" cy="6858000"/>
          </a:xfrm>
        </p:spPr>
        <p:txBody>
          <a:bodyPr/>
          <a:lstStyle/>
          <a:p>
            <a:endParaRPr kumimoji="1" lang="ko-Kore-KR" altLang="en-US"/>
          </a:p>
        </p:txBody>
      </p:sp>
      <p:sp>
        <p:nvSpPr>
          <p:cNvPr id="5" name="제목 1">
            <a:extLst>
              <a:ext uri="{FF2B5EF4-FFF2-40B4-BE49-F238E27FC236}">
                <a16:creationId xmlns:a16="http://schemas.microsoft.com/office/drawing/2014/main" id="{B046F434-A0CE-4648-B7ED-F65F79DFF60B}"/>
              </a:ext>
            </a:extLst>
          </p:cNvPr>
          <p:cNvSpPr>
            <a:spLocks noGrp="1"/>
          </p:cNvSpPr>
          <p:nvPr>
            <p:ph type="title"/>
          </p:nvPr>
        </p:nvSpPr>
        <p:spPr>
          <a:xfrm>
            <a:off x="802376" y="626518"/>
            <a:ext cx="9355083" cy="1461362"/>
          </a:xfrm>
        </p:spPr>
        <p:txBody>
          <a:bodyPr>
            <a:normAutofit/>
          </a:bodyPr>
          <a:lstStyle>
            <a:lvl1pPr algn="l">
              <a:defRPr lang="ko-KR" altLang="en-US" sz="3600" kern="1200" spc="-150" dirty="0">
                <a:solidFill>
                  <a:schemeClr val="bg1"/>
                </a:solidFill>
                <a:latin typeface="+mj-lt"/>
                <a:ea typeface="+mn-ea"/>
                <a:cs typeface="+mn-cs"/>
              </a:defRPr>
            </a:lvl1pPr>
          </a:lstStyle>
          <a:p>
            <a:r>
              <a:rPr lang="ko-KR" altLang="en-US" dirty="0"/>
              <a:t>마스터 제목 스타일 편집</a:t>
            </a:r>
          </a:p>
        </p:txBody>
      </p:sp>
      <p:sp>
        <p:nvSpPr>
          <p:cNvPr id="6" name="텍스트 개체 틀 9">
            <a:extLst>
              <a:ext uri="{FF2B5EF4-FFF2-40B4-BE49-F238E27FC236}">
                <a16:creationId xmlns:a16="http://schemas.microsoft.com/office/drawing/2014/main" id="{A5AEB7B4-8602-EB4A-92EA-0457F850C8B7}"/>
              </a:ext>
            </a:extLst>
          </p:cNvPr>
          <p:cNvSpPr>
            <a:spLocks noGrp="1"/>
          </p:cNvSpPr>
          <p:nvPr>
            <p:ph type="body" sz="quarter" idx="15"/>
          </p:nvPr>
        </p:nvSpPr>
        <p:spPr>
          <a:xfrm>
            <a:off x="802376" y="2217420"/>
            <a:ext cx="9355083" cy="4087083"/>
          </a:xfrm>
        </p:spPr>
        <p:txBody>
          <a:bodyPr>
            <a:normAutofit/>
          </a:bodyPr>
          <a:lstStyle>
            <a:lvl1pPr marL="0" indent="0" algn="l">
              <a:buNone/>
              <a:defRPr sz="1800">
                <a:solidFill>
                  <a:schemeClr val="bg1"/>
                </a:solidFill>
              </a:defRPr>
            </a:lvl1pPr>
            <a:lvl2pPr marL="457200" indent="0" algn="l">
              <a:buNone/>
              <a:defRPr sz="1600">
                <a:solidFill>
                  <a:schemeClr val="bg1"/>
                </a:solidFill>
              </a:defRPr>
            </a:lvl2pPr>
            <a:lvl3pPr marL="914400" indent="0" algn="l">
              <a:buNone/>
              <a:defRPr sz="1400">
                <a:solidFill>
                  <a:schemeClr val="bg1"/>
                </a:solidFill>
              </a:defRPr>
            </a:lvl3pPr>
            <a:lvl4pPr marL="1371600" indent="0" algn="l">
              <a:buNone/>
              <a:defRPr sz="1200">
                <a:solidFill>
                  <a:schemeClr val="bg1"/>
                </a:solidFill>
              </a:defRPr>
            </a:lvl4pPr>
            <a:lvl5pPr marL="1828800" indent="0" algn="l">
              <a:buNone/>
              <a:defRPr sz="1200">
                <a:solidFill>
                  <a:schemeClr val="bg1"/>
                </a:solidFill>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923582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구역 머리글">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9AC0959E-D4A3-8EA0-24A6-9435CA44BC05}"/>
              </a:ext>
            </a:extLst>
          </p:cNvPr>
          <p:cNvSpPr>
            <a:spLocks noGrp="1"/>
          </p:cNvSpPr>
          <p:nvPr>
            <p:ph type="pic" sz="quarter" idx="10"/>
          </p:nvPr>
        </p:nvSpPr>
        <p:spPr>
          <a:xfrm>
            <a:off x="0" y="947057"/>
            <a:ext cx="8660674" cy="2481943"/>
          </a:xfrm>
        </p:spPr>
        <p:txBody>
          <a:bodyPr/>
          <a:lstStyle/>
          <a:p>
            <a:endParaRPr kumimoji="1" lang="ko-Kore-KR" altLang="en-US"/>
          </a:p>
        </p:txBody>
      </p:sp>
    </p:spTree>
    <p:extLst>
      <p:ext uri="{BB962C8B-B14F-4D97-AF65-F5344CB8AC3E}">
        <p14:creationId xmlns:p14="http://schemas.microsoft.com/office/powerpoint/2010/main" val="3075513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2BABE-BBAD-CB46-A741-944DA49A4DC9}" type="datetimeFigureOut">
              <a:rPr kumimoji="1" lang="ko-KR" altLang="en-US" smtClean="0"/>
              <a:t>2023-11-08</a:t>
            </a:fld>
            <a:endParaRPr kumimoji="1"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A312BF-63D2-D540-ADA9-6DC63533A88E}" type="slidenum">
              <a:rPr kumimoji="1" lang="ko-KR" altLang="en-US" smtClean="0"/>
              <a:t>‹#›</a:t>
            </a:fld>
            <a:endParaRPr kumimoji="1" lang="ko-KR" altLang="en-US"/>
          </a:p>
        </p:txBody>
      </p:sp>
    </p:spTree>
    <p:extLst>
      <p:ext uri="{BB962C8B-B14F-4D97-AF65-F5344CB8AC3E}">
        <p14:creationId xmlns:p14="http://schemas.microsoft.com/office/powerpoint/2010/main" val="3399691890"/>
      </p:ext>
    </p:extLst>
  </p:cSld>
  <p:clrMap bg1="lt1" tx1="dk1" bg2="lt2" tx2="dk2" accent1="accent1" accent2="accent2" accent3="accent3" accent4="accent4" accent5="accent5" accent6="accent6" hlink="hlink" folHlink="folHlink"/>
  <p:sldLayoutIdLst>
    <p:sldLayoutId id="2147483699" r:id="rId1"/>
    <p:sldLayoutId id="2147483705" r:id="rId2"/>
    <p:sldLayoutId id="2147483710" r:id="rId3"/>
    <p:sldLayoutId id="2147483711" r:id="rId4"/>
    <p:sldLayoutId id="2147483712" r:id="rId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descr="A group of fruits and vegetables&#10;&#10;Description automatically generated">
            <a:extLst>
              <a:ext uri="{FF2B5EF4-FFF2-40B4-BE49-F238E27FC236}">
                <a16:creationId xmlns:a16="http://schemas.microsoft.com/office/drawing/2014/main" id="{566F1E99-3F75-AFCF-568C-89EBD77160D5}"/>
              </a:ext>
            </a:extLst>
          </p:cNvPr>
          <p:cNvPicPr>
            <a:picLocks noGrp="1" noChangeAspect="1"/>
          </p:cNvPicPr>
          <p:nvPr>
            <p:ph type="pic" sz="quarter" idx="12"/>
          </p:nvPr>
        </p:nvPicPr>
        <p:blipFill>
          <a:blip r:embed="rId2"/>
          <a:srcRect t="32" b="32"/>
          <a:stretch>
            <a:fillRect/>
          </a:stretch>
        </p:blipFill>
        <p:spPr/>
      </p:pic>
      <p:sp>
        <p:nvSpPr>
          <p:cNvPr id="45" name="직사각형 44">
            <a:extLst>
              <a:ext uri="{FF2B5EF4-FFF2-40B4-BE49-F238E27FC236}">
                <a16:creationId xmlns:a16="http://schemas.microsoft.com/office/drawing/2014/main" id="{BBF6209E-429C-26A9-0851-E980B7171294}"/>
              </a:ext>
            </a:extLst>
          </p:cNvPr>
          <p:cNvSpPr/>
          <p:nvPr/>
        </p:nvSpPr>
        <p:spPr>
          <a:xfrm>
            <a:off x="0" y="0"/>
            <a:ext cx="6847203" cy="6858001"/>
          </a:xfrm>
          <a:prstGeom prst="rect">
            <a:avLst/>
          </a:prstGeom>
          <a:solidFill>
            <a:schemeClr val="accent2">
              <a:alpha val="7213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2" name="TextBox 31">
            <a:extLst>
              <a:ext uri="{FF2B5EF4-FFF2-40B4-BE49-F238E27FC236}">
                <a16:creationId xmlns:a16="http://schemas.microsoft.com/office/drawing/2014/main" id="{861E899C-DC15-EF83-9743-91BBB16D90D0}"/>
              </a:ext>
            </a:extLst>
          </p:cNvPr>
          <p:cNvSpPr txBox="1"/>
          <p:nvPr/>
        </p:nvSpPr>
        <p:spPr>
          <a:xfrm>
            <a:off x="719906" y="1885897"/>
            <a:ext cx="9558091" cy="2585323"/>
          </a:xfrm>
          <a:prstGeom prst="rect">
            <a:avLst/>
          </a:prstGeom>
          <a:noFill/>
        </p:spPr>
        <p:txBody>
          <a:bodyPr wrap="square" rtlCol="0">
            <a:spAutoFit/>
          </a:bodyPr>
          <a:lstStyle>
            <a:defPPr>
              <a:defRPr lang="ko-KR"/>
            </a:defPPr>
            <a:lvl1pPr>
              <a:defRPr sz="4400" b="0" spc="-150">
                <a:latin typeface="+mj-lt"/>
              </a:defRPr>
            </a:lvl1pPr>
          </a:lstStyle>
          <a:p>
            <a:r>
              <a:rPr lang="en-US" altLang="ko-KR" sz="6600" b="1" spc="0" dirty="0">
                <a:solidFill>
                  <a:schemeClr val="bg1"/>
                </a:solidFill>
                <a:effectLst>
                  <a:outerShdw blurRad="38100" dist="38100" dir="2700000" algn="tl">
                    <a:srgbClr val="000000">
                      <a:alpha val="43137"/>
                    </a:srgbClr>
                  </a:outerShdw>
                </a:effectLst>
              </a:rPr>
              <a:t>FitFuel</a:t>
            </a:r>
          </a:p>
          <a:p>
            <a:r>
              <a:rPr lang="en-US" altLang="ko-KR" sz="4800" spc="0" dirty="0">
                <a:solidFill>
                  <a:schemeClr val="bg1"/>
                </a:solidFill>
              </a:rPr>
              <a:t>Discover a </a:t>
            </a:r>
          </a:p>
          <a:p>
            <a:r>
              <a:rPr lang="en-US" altLang="ko-KR" sz="4800" spc="0" dirty="0">
                <a:solidFill>
                  <a:schemeClr val="bg1"/>
                </a:solidFill>
              </a:rPr>
              <a:t>Healthier You </a:t>
            </a:r>
            <a:endParaRPr lang="ko-KR" altLang="en-US" sz="3600" spc="0" dirty="0">
              <a:solidFill>
                <a:schemeClr val="bg1"/>
              </a:solidFill>
            </a:endParaRPr>
          </a:p>
        </p:txBody>
      </p:sp>
      <p:grpSp>
        <p:nvGrpSpPr>
          <p:cNvPr id="10" name="Group 9">
            <a:extLst>
              <a:ext uri="{FF2B5EF4-FFF2-40B4-BE49-F238E27FC236}">
                <a16:creationId xmlns:a16="http://schemas.microsoft.com/office/drawing/2014/main" id="{BCF429CA-C856-3B33-F6F1-15B00DA9FFC8}"/>
              </a:ext>
            </a:extLst>
          </p:cNvPr>
          <p:cNvGrpSpPr/>
          <p:nvPr/>
        </p:nvGrpSpPr>
        <p:grpSpPr>
          <a:xfrm>
            <a:off x="866910" y="4717328"/>
            <a:ext cx="1522998" cy="514367"/>
            <a:chOff x="889890" y="4977171"/>
            <a:chExt cx="1522998" cy="514367"/>
          </a:xfrm>
        </p:grpSpPr>
        <p:sp>
          <p:nvSpPr>
            <p:cNvPr id="2" name="모서리가 둥근 직사각형 1">
              <a:extLst>
                <a:ext uri="{FF2B5EF4-FFF2-40B4-BE49-F238E27FC236}">
                  <a16:creationId xmlns:a16="http://schemas.microsoft.com/office/drawing/2014/main" id="{840FC394-ED55-125E-6379-A8BE16F9CC89}"/>
                </a:ext>
              </a:extLst>
            </p:cNvPr>
            <p:cNvSpPr/>
            <p:nvPr/>
          </p:nvSpPr>
          <p:spPr>
            <a:xfrm>
              <a:off x="889891" y="5026667"/>
              <a:ext cx="1522997" cy="46487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0" name="TextBox 39">
              <a:extLst>
                <a:ext uri="{FF2B5EF4-FFF2-40B4-BE49-F238E27FC236}">
                  <a16:creationId xmlns:a16="http://schemas.microsoft.com/office/drawing/2014/main" id="{44A158C0-9A4C-9DFE-6D45-288F3B48C7D6}"/>
                </a:ext>
              </a:extLst>
            </p:cNvPr>
            <p:cNvSpPr txBox="1"/>
            <p:nvPr/>
          </p:nvSpPr>
          <p:spPr>
            <a:xfrm>
              <a:off x="889890" y="4977171"/>
              <a:ext cx="1522997" cy="464871"/>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spc="300" dirty="0">
                  <a:solidFill>
                    <a:schemeClr val="bg1"/>
                  </a:solidFill>
                </a:rPr>
                <a:t>TEAM 7</a:t>
              </a:r>
            </a:p>
          </p:txBody>
        </p:sp>
      </p:grpSp>
      <p:sp>
        <p:nvSpPr>
          <p:cNvPr id="5" name="TextBox 4">
            <a:extLst>
              <a:ext uri="{FF2B5EF4-FFF2-40B4-BE49-F238E27FC236}">
                <a16:creationId xmlns:a16="http://schemas.microsoft.com/office/drawing/2014/main" id="{A2F219EA-475D-7BF6-B5AB-41042A3D4CD5}"/>
              </a:ext>
            </a:extLst>
          </p:cNvPr>
          <p:cNvSpPr txBox="1"/>
          <p:nvPr/>
        </p:nvSpPr>
        <p:spPr>
          <a:xfrm>
            <a:off x="866911" y="5281191"/>
            <a:ext cx="2315351" cy="923330"/>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nSpc>
                <a:spcPct val="100000"/>
              </a:lnSpc>
            </a:pPr>
            <a:r>
              <a:rPr lang="pt-BR" altLang="ko-KR" sz="1800" b="1" spc="300" dirty="0">
                <a:solidFill>
                  <a:schemeClr val="bg1"/>
                </a:solidFill>
              </a:rPr>
              <a:t>Vishnu Hidesh</a:t>
            </a:r>
          </a:p>
          <a:p>
            <a:pPr>
              <a:lnSpc>
                <a:spcPct val="100000"/>
              </a:lnSpc>
            </a:pPr>
            <a:r>
              <a:rPr lang="pt-BR" altLang="ko-KR" sz="1800" b="1" spc="300" dirty="0">
                <a:solidFill>
                  <a:schemeClr val="bg1"/>
                </a:solidFill>
              </a:rPr>
              <a:t>Amith E K</a:t>
            </a:r>
          </a:p>
          <a:p>
            <a:pPr>
              <a:lnSpc>
                <a:spcPct val="100000"/>
              </a:lnSpc>
            </a:pPr>
            <a:r>
              <a:rPr lang="pt-BR" altLang="ko-KR" sz="1800" b="1" spc="300" dirty="0">
                <a:solidFill>
                  <a:schemeClr val="bg1"/>
                </a:solidFill>
              </a:rPr>
              <a:t>Sharun T N</a:t>
            </a:r>
          </a:p>
        </p:txBody>
      </p:sp>
    </p:spTree>
    <p:extLst>
      <p:ext uri="{BB962C8B-B14F-4D97-AF65-F5344CB8AC3E}">
        <p14:creationId xmlns:p14="http://schemas.microsoft.com/office/powerpoint/2010/main" val="3054698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food on a table&#10;&#10;Description automatically generated">
            <a:extLst>
              <a:ext uri="{FF2B5EF4-FFF2-40B4-BE49-F238E27FC236}">
                <a16:creationId xmlns:a16="http://schemas.microsoft.com/office/drawing/2014/main" id="{3942178E-1DAE-39C7-C0AE-2EA0B41A2669}"/>
              </a:ext>
            </a:extLst>
          </p:cNvPr>
          <p:cNvPicPr>
            <a:picLocks noGrp="1" noChangeAspect="1"/>
          </p:cNvPicPr>
          <p:nvPr>
            <p:ph type="pic" sz="quarter" idx="10"/>
          </p:nvPr>
        </p:nvPicPr>
        <p:blipFill>
          <a:blip r:embed="rId2"/>
          <a:srcRect t="7782" b="7782"/>
          <a:stretch>
            <a:fillRect/>
          </a:stretch>
        </p:blipFill>
        <p:spPr/>
      </p:pic>
      <p:sp>
        <p:nvSpPr>
          <p:cNvPr id="14" name="직사각형 13">
            <a:extLst>
              <a:ext uri="{FF2B5EF4-FFF2-40B4-BE49-F238E27FC236}">
                <a16:creationId xmlns:a16="http://schemas.microsoft.com/office/drawing/2014/main" id="{BD667F1F-F412-29A0-052E-A6FEA25842FB}"/>
              </a:ext>
            </a:extLst>
          </p:cNvPr>
          <p:cNvSpPr/>
          <p:nvPr/>
        </p:nvSpPr>
        <p:spPr>
          <a:xfrm>
            <a:off x="-10294" y="1"/>
            <a:ext cx="10980421" cy="6857999"/>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제목 6">
            <a:extLst>
              <a:ext uri="{FF2B5EF4-FFF2-40B4-BE49-F238E27FC236}">
                <a16:creationId xmlns:a16="http://schemas.microsoft.com/office/drawing/2014/main" id="{26AA1C96-CADF-E944-809B-DEE7794064DD}"/>
              </a:ext>
            </a:extLst>
          </p:cNvPr>
          <p:cNvSpPr>
            <a:spLocks noGrp="1"/>
          </p:cNvSpPr>
          <p:nvPr>
            <p:ph type="title"/>
          </p:nvPr>
        </p:nvSpPr>
        <p:spPr/>
        <p:txBody>
          <a:bodyPr/>
          <a:lstStyle/>
          <a:p>
            <a:r>
              <a:rPr lang="en-US" altLang="en-US" b="1" dirty="0">
                <a:solidFill>
                  <a:srgbClr val="E75923"/>
                </a:solidFill>
              </a:rPr>
              <a:t>FEASIBILITY</a:t>
            </a:r>
            <a:endParaRPr lang="ko-Kore-KR" altLang="en-US" b="1" dirty="0">
              <a:solidFill>
                <a:srgbClr val="E75923"/>
              </a:solidFill>
            </a:endParaRPr>
          </a:p>
        </p:txBody>
      </p:sp>
      <p:sp>
        <p:nvSpPr>
          <p:cNvPr id="31" name="텍스트 개체 틀 3">
            <a:extLst>
              <a:ext uri="{FF2B5EF4-FFF2-40B4-BE49-F238E27FC236}">
                <a16:creationId xmlns:a16="http://schemas.microsoft.com/office/drawing/2014/main" id="{26A1C195-65E2-5C48-96D9-E320967A2E21}"/>
              </a:ext>
            </a:extLst>
          </p:cNvPr>
          <p:cNvSpPr>
            <a:spLocks noGrp="1"/>
          </p:cNvSpPr>
          <p:nvPr>
            <p:ph type="body" sz="quarter" idx="15"/>
          </p:nvPr>
        </p:nvSpPr>
        <p:spPr>
          <a:xfrm>
            <a:off x="802376" y="1734820"/>
            <a:ext cx="10018024" cy="4087083"/>
          </a:xfrm>
        </p:spPr>
        <p:txBody>
          <a:bodyPr>
            <a:noAutofit/>
          </a:bodyPr>
          <a:lstStyle/>
          <a:p>
            <a:pPr algn="l"/>
            <a:r>
              <a:rPr lang="en-US" b="1" i="0" dirty="0">
                <a:effectLst/>
                <a:latin typeface="Söhne"/>
              </a:rPr>
              <a:t>Legal and Ethical Feasibility:</a:t>
            </a:r>
            <a:endParaRPr lang="en-US" b="0" i="0" dirty="0">
              <a:effectLst/>
              <a:latin typeface="Söhne"/>
            </a:endParaRPr>
          </a:p>
          <a:p>
            <a:pPr marL="742950" lvl="1" indent="-285750" algn="l">
              <a:buFont typeface="Arial" panose="020B0604020202020204" pitchFamily="34" charset="0"/>
              <a:buChar char="•"/>
            </a:pPr>
            <a:r>
              <a:rPr lang="en-US" sz="1800" b="1" i="0" dirty="0">
                <a:effectLst/>
                <a:latin typeface="Söhne"/>
              </a:rPr>
              <a:t>Data Privacy:</a:t>
            </a:r>
            <a:r>
              <a:rPr lang="en-US" sz="1800" b="0" i="0" dirty="0">
                <a:effectLst/>
                <a:latin typeface="Söhne"/>
              </a:rPr>
              <a:t> Adherence to data protection regulations and user privacy concerns.</a:t>
            </a:r>
          </a:p>
          <a:p>
            <a:pPr marL="742950" lvl="1" indent="-285750" algn="l">
              <a:buFont typeface="Arial" panose="020B0604020202020204" pitchFamily="34" charset="0"/>
              <a:buChar char="•"/>
            </a:pPr>
            <a:r>
              <a:rPr lang="en-US" sz="1800" b="1" i="0" dirty="0">
                <a:effectLst/>
                <a:latin typeface="Söhne"/>
              </a:rPr>
              <a:t>Ethical Considerations:</a:t>
            </a:r>
            <a:r>
              <a:rPr lang="en-US" sz="1800" b="0" i="0" dirty="0">
                <a:effectLst/>
                <a:latin typeface="Söhne"/>
              </a:rPr>
              <a:t> Ensuring AI-based recommendations are unbiased and promote users’    well-being.</a:t>
            </a:r>
          </a:p>
          <a:p>
            <a:pPr algn="l"/>
            <a:r>
              <a:rPr lang="en-US" b="1" i="0" dirty="0">
                <a:effectLst/>
                <a:latin typeface="Söhne"/>
              </a:rPr>
              <a:t>Market Feasibility:</a:t>
            </a:r>
            <a:endParaRPr lang="en-US" b="0" i="0" dirty="0">
              <a:effectLst/>
              <a:latin typeface="Söhne"/>
            </a:endParaRPr>
          </a:p>
          <a:p>
            <a:pPr marL="742950" lvl="1" indent="-285750" algn="l">
              <a:buFont typeface="Arial" panose="020B0604020202020204" pitchFamily="34" charset="0"/>
              <a:buChar char="•"/>
            </a:pPr>
            <a:r>
              <a:rPr lang="en-US" sz="1800" b="1" i="0" dirty="0">
                <a:effectLst/>
                <a:latin typeface="Söhne"/>
              </a:rPr>
              <a:t>Target Audience:</a:t>
            </a:r>
            <a:r>
              <a:rPr lang="en-US" sz="1800" b="0" i="0" dirty="0">
                <a:effectLst/>
                <a:latin typeface="Söhne"/>
              </a:rPr>
              <a:t> A growing market of health-conscious individuals seeking convenient and                         effective health management tools.</a:t>
            </a:r>
          </a:p>
          <a:p>
            <a:pPr marL="742950" lvl="1" indent="-285750" algn="l">
              <a:buFont typeface="Arial" panose="020B0604020202020204" pitchFamily="34" charset="0"/>
              <a:buChar char="•"/>
            </a:pPr>
            <a:r>
              <a:rPr lang="en-US" sz="1800" b="1" i="0" dirty="0">
                <a:effectLst/>
                <a:latin typeface="Söhne"/>
              </a:rPr>
              <a:t>Competitive Landscape:</a:t>
            </a:r>
            <a:r>
              <a:rPr lang="en-US" sz="1800" b="0" i="0" dirty="0">
                <a:effectLst/>
                <a:latin typeface="Söhne"/>
              </a:rPr>
              <a:t> Analyzing existing apps reveals a demand for integrated solutions.</a:t>
            </a:r>
          </a:p>
        </p:txBody>
      </p:sp>
    </p:spTree>
    <p:extLst>
      <p:ext uri="{BB962C8B-B14F-4D97-AF65-F5344CB8AC3E}">
        <p14:creationId xmlns:p14="http://schemas.microsoft.com/office/powerpoint/2010/main" val="457607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91B05FC-B503-8141-E8F1-44B178A6B93D}"/>
              </a:ext>
            </a:extLst>
          </p:cNvPr>
          <p:cNvGrpSpPr/>
          <p:nvPr/>
        </p:nvGrpSpPr>
        <p:grpSpPr>
          <a:xfrm>
            <a:off x="4125510" y="840168"/>
            <a:ext cx="3940981" cy="641502"/>
            <a:chOff x="889891" y="5026667"/>
            <a:chExt cx="1522997" cy="464871"/>
          </a:xfrm>
        </p:grpSpPr>
        <p:sp>
          <p:nvSpPr>
            <p:cNvPr id="6" name="모서리가 둥근 직사각형 1">
              <a:extLst>
                <a:ext uri="{FF2B5EF4-FFF2-40B4-BE49-F238E27FC236}">
                  <a16:creationId xmlns:a16="http://schemas.microsoft.com/office/drawing/2014/main" id="{CF383D98-4587-46FB-5412-D352A1BD5ABA}"/>
                </a:ext>
              </a:extLst>
            </p:cNvPr>
            <p:cNvSpPr/>
            <p:nvPr/>
          </p:nvSpPr>
          <p:spPr>
            <a:xfrm>
              <a:off x="889891" y="5026667"/>
              <a:ext cx="1522997" cy="46487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56C36911-026C-7916-372A-2924843E7462}"/>
                </a:ext>
              </a:extLst>
            </p:cNvPr>
            <p:cNvSpPr txBox="1"/>
            <p:nvPr/>
          </p:nvSpPr>
          <p:spPr>
            <a:xfrm>
              <a:off x="889891" y="5063478"/>
              <a:ext cx="1522997" cy="336874"/>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spc="300" dirty="0">
                  <a:solidFill>
                    <a:schemeClr val="bg1"/>
                  </a:solidFill>
                </a:rPr>
                <a:t>USER INTERFACE</a:t>
              </a:r>
            </a:p>
          </p:txBody>
        </p:sp>
      </p:grpSp>
      <p:grpSp>
        <p:nvGrpSpPr>
          <p:cNvPr id="8" name="Group 7">
            <a:extLst>
              <a:ext uri="{FF2B5EF4-FFF2-40B4-BE49-F238E27FC236}">
                <a16:creationId xmlns:a16="http://schemas.microsoft.com/office/drawing/2014/main" id="{C25E68C4-B55B-F373-1963-F3B7DCFF570E}"/>
              </a:ext>
            </a:extLst>
          </p:cNvPr>
          <p:cNvGrpSpPr/>
          <p:nvPr/>
        </p:nvGrpSpPr>
        <p:grpSpPr>
          <a:xfrm>
            <a:off x="882777" y="1788435"/>
            <a:ext cx="3940981" cy="641502"/>
            <a:chOff x="889891" y="5026667"/>
            <a:chExt cx="1522997" cy="464871"/>
          </a:xfrm>
          <a:solidFill>
            <a:srgbClr val="00B0F0"/>
          </a:solidFill>
        </p:grpSpPr>
        <p:sp>
          <p:nvSpPr>
            <p:cNvPr id="9" name="모서리가 둥근 직사각형 1">
              <a:extLst>
                <a:ext uri="{FF2B5EF4-FFF2-40B4-BE49-F238E27FC236}">
                  <a16:creationId xmlns:a16="http://schemas.microsoft.com/office/drawing/2014/main" id="{A915EB30-AE53-5883-5767-801951C50457}"/>
                </a:ext>
              </a:extLst>
            </p:cNvPr>
            <p:cNvSpPr/>
            <p:nvPr/>
          </p:nvSpPr>
          <p:spPr>
            <a:xfrm>
              <a:off x="889891" y="5026667"/>
              <a:ext cx="1522997" cy="4648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TextBox 9">
              <a:extLst>
                <a:ext uri="{FF2B5EF4-FFF2-40B4-BE49-F238E27FC236}">
                  <a16:creationId xmlns:a16="http://schemas.microsoft.com/office/drawing/2014/main" id="{0DD7B2AC-F985-E4DF-6642-23F0F47E21BC}"/>
                </a:ext>
              </a:extLst>
            </p:cNvPr>
            <p:cNvSpPr txBox="1"/>
            <p:nvPr/>
          </p:nvSpPr>
          <p:spPr>
            <a:xfrm>
              <a:off x="974095" y="5063478"/>
              <a:ext cx="1364405" cy="336874"/>
            </a:xfrm>
            <a:prstGeom prst="rect">
              <a:avLst/>
            </a:prstGeom>
            <a:grp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spc="300" dirty="0">
                  <a:solidFill>
                    <a:schemeClr val="bg1"/>
                  </a:solidFill>
                </a:rPr>
                <a:t>FOOD RECOGNITION AI</a:t>
              </a:r>
            </a:p>
          </p:txBody>
        </p:sp>
      </p:grpSp>
      <p:grpSp>
        <p:nvGrpSpPr>
          <p:cNvPr id="11" name="Group 10">
            <a:extLst>
              <a:ext uri="{FF2B5EF4-FFF2-40B4-BE49-F238E27FC236}">
                <a16:creationId xmlns:a16="http://schemas.microsoft.com/office/drawing/2014/main" id="{9B140C73-4F92-23BD-4C69-6EB299268DEA}"/>
              </a:ext>
            </a:extLst>
          </p:cNvPr>
          <p:cNvGrpSpPr/>
          <p:nvPr/>
        </p:nvGrpSpPr>
        <p:grpSpPr>
          <a:xfrm>
            <a:off x="7368242" y="1750918"/>
            <a:ext cx="3940981" cy="641502"/>
            <a:chOff x="889891" y="5026667"/>
            <a:chExt cx="1522997" cy="464871"/>
          </a:xfrm>
          <a:solidFill>
            <a:srgbClr val="00B0F0"/>
          </a:solidFill>
        </p:grpSpPr>
        <p:sp>
          <p:nvSpPr>
            <p:cNvPr id="12" name="모서리가 둥근 직사각형 1">
              <a:extLst>
                <a:ext uri="{FF2B5EF4-FFF2-40B4-BE49-F238E27FC236}">
                  <a16:creationId xmlns:a16="http://schemas.microsoft.com/office/drawing/2014/main" id="{E67088F7-D1BA-45E4-40C6-00BC1F92BB3B}"/>
                </a:ext>
              </a:extLst>
            </p:cNvPr>
            <p:cNvSpPr/>
            <p:nvPr/>
          </p:nvSpPr>
          <p:spPr>
            <a:xfrm>
              <a:off x="889891" y="5026667"/>
              <a:ext cx="1522997" cy="4648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TextBox 12">
              <a:extLst>
                <a:ext uri="{FF2B5EF4-FFF2-40B4-BE49-F238E27FC236}">
                  <a16:creationId xmlns:a16="http://schemas.microsoft.com/office/drawing/2014/main" id="{5776B14E-1164-8B88-029C-5ED548FCB267}"/>
                </a:ext>
              </a:extLst>
            </p:cNvPr>
            <p:cNvSpPr txBox="1"/>
            <p:nvPr/>
          </p:nvSpPr>
          <p:spPr>
            <a:xfrm>
              <a:off x="957735" y="5063478"/>
              <a:ext cx="1403668" cy="321911"/>
            </a:xfrm>
            <a:prstGeom prst="rect">
              <a:avLst/>
            </a:prstGeom>
            <a:grp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700" b="1" spc="300" dirty="0">
                  <a:solidFill>
                    <a:schemeClr val="bg1"/>
                  </a:solidFill>
                </a:rPr>
                <a:t>HEALTH ASSESSMENT TOOLS</a:t>
              </a:r>
            </a:p>
          </p:txBody>
        </p:sp>
      </p:grpSp>
      <p:grpSp>
        <p:nvGrpSpPr>
          <p:cNvPr id="14" name="Group 13">
            <a:extLst>
              <a:ext uri="{FF2B5EF4-FFF2-40B4-BE49-F238E27FC236}">
                <a16:creationId xmlns:a16="http://schemas.microsoft.com/office/drawing/2014/main" id="{06A80336-6F71-FB36-7646-8CBAA45E9EC9}"/>
              </a:ext>
            </a:extLst>
          </p:cNvPr>
          <p:cNvGrpSpPr/>
          <p:nvPr/>
        </p:nvGrpSpPr>
        <p:grpSpPr>
          <a:xfrm>
            <a:off x="889002" y="2885996"/>
            <a:ext cx="3940981" cy="641502"/>
            <a:chOff x="889891" y="5026667"/>
            <a:chExt cx="1522997" cy="464871"/>
          </a:xfrm>
          <a:solidFill>
            <a:srgbClr val="00B0F0"/>
          </a:solidFill>
        </p:grpSpPr>
        <p:sp>
          <p:nvSpPr>
            <p:cNvPr id="15" name="모서리가 둥근 직사각형 1">
              <a:extLst>
                <a:ext uri="{FF2B5EF4-FFF2-40B4-BE49-F238E27FC236}">
                  <a16:creationId xmlns:a16="http://schemas.microsoft.com/office/drawing/2014/main" id="{E110D2B4-BFAC-AE05-79D2-DCBA630CD79E}"/>
                </a:ext>
              </a:extLst>
            </p:cNvPr>
            <p:cNvSpPr/>
            <p:nvPr/>
          </p:nvSpPr>
          <p:spPr>
            <a:xfrm>
              <a:off x="889891" y="5026667"/>
              <a:ext cx="1522997" cy="4648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TextBox 15">
              <a:extLst>
                <a:ext uri="{FF2B5EF4-FFF2-40B4-BE49-F238E27FC236}">
                  <a16:creationId xmlns:a16="http://schemas.microsoft.com/office/drawing/2014/main" id="{AAF21461-547A-BEEF-B71D-72DDF2855398}"/>
                </a:ext>
              </a:extLst>
            </p:cNvPr>
            <p:cNvSpPr txBox="1"/>
            <p:nvPr/>
          </p:nvSpPr>
          <p:spPr>
            <a:xfrm>
              <a:off x="974095" y="5063478"/>
              <a:ext cx="1364405" cy="336874"/>
            </a:xfrm>
            <a:prstGeom prst="rect">
              <a:avLst/>
            </a:prstGeom>
            <a:grp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spc="300" dirty="0">
                  <a:solidFill>
                    <a:schemeClr val="bg1"/>
                  </a:solidFill>
                </a:rPr>
                <a:t>USER DATA MANAGEMENT</a:t>
              </a:r>
            </a:p>
          </p:txBody>
        </p:sp>
      </p:grpSp>
      <p:grpSp>
        <p:nvGrpSpPr>
          <p:cNvPr id="17" name="Group 16">
            <a:extLst>
              <a:ext uri="{FF2B5EF4-FFF2-40B4-BE49-F238E27FC236}">
                <a16:creationId xmlns:a16="http://schemas.microsoft.com/office/drawing/2014/main" id="{3BF5F20F-B178-746B-CEF2-238650397D80}"/>
              </a:ext>
            </a:extLst>
          </p:cNvPr>
          <p:cNvGrpSpPr/>
          <p:nvPr/>
        </p:nvGrpSpPr>
        <p:grpSpPr>
          <a:xfrm>
            <a:off x="7258174" y="2888112"/>
            <a:ext cx="1995890" cy="641502"/>
            <a:chOff x="889891" y="5026667"/>
            <a:chExt cx="1522997" cy="464871"/>
          </a:xfrm>
          <a:solidFill>
            <a:srgbClr val="7030A0"/>
          </a:solidFill>
        </p:grpSpPr>
        <p:sp>
          <p:nvSpPr>
            <p:cNvPr id="18" name="모서리가 둥근 직사각형 1">
              <a:extLst>
                <a:ext uri="{FF2B5EF4-FFF2-40B4-BE49-F238E27FC236}">
                  <a16:creationId xmlns:a16="http://schemas.microsoft.com/office/drawing/2014/main" id="{D963BF4E-B7CA-8A06-331A-7CB5FCDE8C61}"/>
                </a:ext>
              </a:extLst>
            </p:cNvPr>
            <p:cNvSpPr/>
            <p:nvPr/>
          </p:nvSpPr>
          <p:spPr>
            <a:xfrm>
              <a:off x="889891" y="5026667"/>
              <a:ext cx="1522997" cy="4648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9" name="TextBox 18">
              <a:extLst>
                <a:ext uri="{FF2B5EF4-FFF2-40B4-BE49-F238E27FC236}">
                  <a16:creationId xmlns:a16="http://schemas.microsoft.com/office/drawing/2014/main" id="{FE516651-AC2B-6A5F-4F04-7A6D72168334}"/>
                </a:ext>
              </a:extLst>
            </p:cNvPr>
            <p:cNvSpPr txBox="1"/>
            <p:nvPr/>
          </p:nvSpPr>
          <p:spPr>
            <a:xfrm>
              <a:off x="974095" y="5100291"/>
              <a:ext cx="1364405" cy="276887"/>
            </a:xfrm>
            <a:prstGeom prst="rect">
              <a:avLst/>
            </a:prstGeom>
            <a:grp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b="1" spc="300" dirty="0">
                  <a:solidFill>
                    <a:schemeClr val="bg1"/>
                  </a:solidFill>
                </a:rPr>
                <a:t>BMI ANALYSER</a:t>
              </a:r>
            </a:p>
          </p:txBody>
        </p:sp>
      </p:grpSp>
      <p:grpSp>
        <p:nvGrpSpPr>
          <p:cNvPr id="20" name="Group 19">
            <a:extLst>
              <a:ext uri="{FF2B5EF4-FFF2-40B4-BE49-F238E27FC236}">
                <a16:creationId xmlns:a16="http://schemas.microsoft.com/office/drawing/2014/main" id="{3B918571-1630-D2F9-1126-8079E23D766C}"/>
              </a:ext>
            </a:extLst>
          </p:cNvPr>
          <p:cNvGrpSpPr/>
          <p:nvPr/>
        </p:nvGrpSpPr>
        <p:grpSpPr>
          <a:xfrm>
            <a:off x="9457272" y="2887128"/>
            <a:ext cx="1995890" cy="641502"/>
            <a:chOff x="889891" y="5026667"/>
            <a:chExt cx="1522997" cy="464871"/>
          </a:xfrm>
          <a:solidFill>
            <a:srgbClr val="7030A0"/>
          </a:solidFill>
        </p:grpSpPr>
        <p:sp>
          <p:nvSpPr>
            <p:cNvPr id="21" name="모서리가 둥근 직사각형 1">
              <a:extLst>
                <a:ext uri="{FF2B5EF4-FFF2-40B4-BE49-F238E27FC236}">
                  <a16:creationId xmlns:a16="http://schemas.microsoft.com/office/drawing/2014/main" id="{AE465214-4025-C954-534F-C417CC1FFFC8}"/>
                </a:ext>
              </a:extLst>
            </p:cNvPr>
            <p:cNvSpPr/>
            <p:nvPr/>
          </p:nvSpPr>
          <p:spPr>
            <a:xfrm>
              <a:off x="889891" y="5026667"/>
              <a:ext cx="1522997" cy="4648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TextBox 21">
              <a:extLst>
                <a:ext uri="{FF2B5EF4-FFF2-40B4-BE49-F238E27FC236}">
                  <a16:creationId xmlns:a16="http://schemas.microsoft.com/office/drawing/2014/main" id="{FFDAC61D-C36F-7356-AC6D-DEB7ABEAE398}"/>
                </a:ext>
              </a:extLst>
            </p:cNvPr>
            <p:cNvSpPr txBox="1"/>
            <p:nvPr/>
          </p:nvSpPr>
          <p:spPr>
            <a:xfrm>
              <a:off x="974095" y="5100291"/>
              <a:ext cx="1364405" cy="276887"/>
            </a:xfrm>
            <a:prstGeom prst="rect">
              <a:avLst/>
            </a:prstGeom>
            <a:grp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b="1" spc="300" dirty="0">
                  <a:solidFill>
                    <a:schemeClr val="bg1"/>
                  </a:solidFill>
                </a:rPr>
                <a:t>FAT ANALYSER</a:t>
              </a:r>
            </a:p>
          </p:txBody>
        </p:sp>
      </p:grpSp>
      <p:grpSp>
        <p:nvGrpSpPr>
          <p:cNvPr id="23" name="Group 22">
            <a:extLst>
              <a:ext uri="{FF2B5EF4-FFF2-40B4-BE49-F238E27FC236}">
                <a16:creationId xmlns:a16="http://schemas.microsoft.com/office/drawing/2014/main" id="{95A2D580-394A-74C4-218E-1404E5AC9AC2}"/>
              </a:ext>
            </a:extLst>
          </p:cNvPr>
          <p:cNvGrpSpPr/>
          <p:nvPr/>
        </p:nvGrpSpPr>
        <p:grpSpPr>
          <a:xfrm>
            <a:off x="4125509" y="3886383"/>
            <a:ext cx="3940981" cy="641502"/>
            <a:chOff x="889891" y="5026667"/>
            <a:chExt cx="1522997" cy="464871"/>
          </a:xfrm>
          <a:solidFill>
            <a:srgbClr val="00B0F0"/>
          </a:solidFill>
        </p:grpSpPr>
        <p:sp>
          <p:nvSpPr>
            <p:cNvPr id="24" name="모서리가 둥근 직사각형 1">
              <a:extLst>
                <a:ext uri="{FF2B5EF4-FFF2-40B4-BE49-F238E27FC236}">
                  <a16:creationId xmlns:a16="http://schemas.microsoft.com/office/drawing/2014/main" id="{41A39A5F-9A42-FC30-1E7A-A97BE662E95E}"/>
                </a:ext>
              </a:extLst>
            </p:cNvPr>
            <p:cNvSpPr/>
            <p:nvPr/>
          </p:nvSpPr>
          <p:spPr>
            <a:xfrm>
              <a:off x="889891" y="5026667"/>
              <a:ext cx="1522997" cy="4648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5" name="TextBox 24">
              <a:extLst>
                <a:ext uri="{FF2B5EF4-FFF2-40B4-BE49-F238E27FC236}">
                  <a16:creationId xmlns:a16="http://schemas.microsoft.com/office/drawing/2014/main" id="{033AA4E4-E9DF-449A-57D5-59B6B1E33F7B}"/>
                </a:ext>
              </a:extLst>
            </p:cNvPr>
            <p:cNvSpPr txBox="1"/>
            <p:nvPr/>
          </p:nvSpPr>
          <p:spPr>
            <a:xfrm>
              <a:off x="974095" y="5063478"/>
              <a:ext cx="1364405" cy="336874"/>
            </a:xfrm>
            <a:prstGeom prst="rect">
              <a:avLst/>
            </a:prstGeom>
            <a:grp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spc="300" dirty="0">
                  <a:solidFill>
                    <a:schemeClr val="bg1"/>
                  </a:solidFill>
                </a:rPr>
                <a:t>DIET RECOMMENDATION</a:t>
              </a:r>
            </a:p>
          </p:txBody>
        </p:sp>
      </p:grpSp>
      <p:grpSp>
        <p:nvGrpSpPr>
          <p:cNvPr id="26" name="Group 25">
            <a:extLst>
              <a:ext uri="{FF2B5EF4-FFF2-40B4-BE49-F238E27FC236}">
                <a16:creationId xmlns:a16="http://schemas.microsoft.com/office/drawing/2014/main" id="{A565701B-EF24-6191-DE83-AD75FD9D057D}"/>
              </a:ext>
            </a:extLst>
          </p:cNvPr>
          <p:cNvGrpSpPr/>
          <p:nvPr/>
        </p:nvGrpSpPr>
        <p:grpSpPr>
          <a:xfrm>
            <a:off x="1416177" y="4832103"/>
            <a:ext cx="3940981" cy="641502"/>
            <a:chOff x="889891" y="5026667"/>
            <a:chExt cx="1522997" cy="464871"/>
          </a:xfrm>
          <a:solidFill>
            <a:srgbClr val="00B050"/>
          </a:solidFill>
        </p:grpSpPr>
        <p:sp>
          <p:nvSpPr>
            <p:cNvPr id="27" name="모서리가 둥근 직사각형 1">
              <a:extLst>
                <a:ext uri="{FF2B5EF4-FFF2-40B4-BE49-F238E27FC236}">
                  <a16:creationId xmlns:a16="http://schemas.microsoft.com/office/drawing/2014/main" id="{5416D61E-D13E-2E77-0F7E-95E194E81651}"/>
                </a:ext>
              </a:extLst>
            </p:cNvPr>
            <p:cNvSpPr/>
            <p:nvPr/>
          </p:nvSpPr>
          <p:spPr>
            <a:xfrm>
              <a:off x="889891" y="5026667"/>
              <a:ext cx="1522997" cy="4648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8" name="TextBox 27">
              <a:extLst>
                <a:ext uri="{FF2B5EF4-FFF2-40B4-BE49-F238E27FC236}">
                  <a16:creationId xmlns:a16="http://schemas.microsoft.com/office/drawing/2014/main" id="{3DA90A97-66B3-FCC6-3EA0-B89CF3B3D49B}"/>
                </a:ext>
              </a:extLst>
            </p:cNvPr>
            <p:cNvSpPr txBox="1"/>
            <p:nvPr/>
          </p:nvSpPr>
          <p:spPr>
            <a:xfrm>
              <a:off x="1003542" y="5063478"/>
              <a:ext cx="1298965" cy="336874"/>
            </a:xfrm>
            <a:prstGeom prst="rect">
              <a:avLst/>
            </a:prstGeom>
            <a:grp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spc="300" dirty="0">
                  <a:solidFill>
                    <a:schemeClr val="bg1"/>
                  </a:solidFill>
                </a:rPr>
                <a:t>USER PREFERENCES</a:t>
              </a:r>
            </a:p>
          </p:txBody>
        </p:sp>
      </p:grpSp>
      <p:grpSp>
        <p:nvGrpSpPr>
          <p:cNvPr id="29" name="Group 28">
            <a:extLst>
              <a:ext uri="{FF2B5EF4-FFF2-40B4-BE49-F238E27FC236}">
                <a16:creationId xmlns:a16="http://schemas.microsoft.com/office/drawing/2014/main" id="{2EBDC94B-DF97-641A-A7DA-D605030A4D88}"/>
              </a:ext>
            </a:extLst>
          </p:cNvPr>
          <p:cNvGrpSpPr/>
          <p:nvPr/>
        </p:nvGrpSpPr>
        <p:grpSpPr>
          <a:xfrm>
            <a:off x="6657043" y="4832103"/>
            <a:ext cx="3940981" cy="641502"/>
            <a:chOff x="889891" y="5026667"/>
            <a:chExt cx="1522997" cy="464871"/>
          </a:xfrm>
          <a:solidFill>
            <a:srgbClr val="00B050"/>
          </a:solidFill>
        </p:grpSpPr>
        <p:sp>
          <p:nvSpPr>
            <p:cNvPr id="30" name="모서리가 둥근 직사각형 1">
              <a:extLst>
                <a:ext uri="{FF2B5EF4-FFF2-40B4-BE49-F238E27FC236}">
                  <a16:creationId xmlns:a16="http://schemas.microsoft.com/office/drawing/2014/main" id="{CE2DAC82-6B5C-7259-1BA6-212A4F84FEC5}"/>
                </a:ext>
              </a:extLst>
            </p:cNvPr>
            <p:cNvSpPr/>
            <p:nvPr/>
          </p:nvSpPr>
          <p:spPr>
            <a:xfrm>
              <a:off x="889891" y="5026667"/>
              <a:ext cx="1522997" cy="4648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1" name="TextBox 30">
              <a:extLst>
                <a:ext uri="{FF2B5EF4-FFF2-40B4-BE49-F238E27FC236}">
                  <a16:creationId xmlns:a16="http://schemas.microsoft.com/office/drawing/2014/main" id="{FC36E1D9-4BED-71AB-8FA8-2D462BA43A2A}"/>
                </a:ext>
              </a:extLst>
            </p:cNvPr>
            <p:cNvSpPr txBox="1"/>
            <p:nvPr/>
          </p:nvSpPr>
          <p:spPr>
            <a:xfrm>
              <a:off x="1003542" y="5063478"/>
              <a:ext cx="1298965" cy="336874"/>
            </a:xfrm>
            <a:prstGeom prst="rect">
              <a:avLst/>
            </a:prstGeom>
            <a:grp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spc="300" dirty="0">
                  <a:solidFill>
                    <a:schemeClr val="bg1"/>
                  </a:solidFill>
                </a:rPr>
                <a:t>USER GOALS</a:t>
              </a:r>
            </a:p>
          </p:txBody>
        </p:sp>
      </p:grpSp>
      <p:grpSp>
        <p:nvGrpSpPr>
          <p:cNvPr id="32" name="Group 31">
            <a:extLst>
              <a:ext uri="{FF2B5EF4-FFF2-40B4-BE49-F238E27FC236}">
                <a16:creationId xmlns:a16="http://schemas.microsoft.com/office/drawing/2014/main" id="{C854DA2C-F6F5-00F4-FAD8-C4994F73D250}"/>
              </a:ext>
            </a:extLst>
          </p:cNvPr>
          <p:cNvGrpSpPr/>
          <p:nvPr/>
        </p:nvGrpSpPr>
        <p:grpSpPr>
          <a:xfrm>
            <a:off x="4125508" y="5823586"/>
            <a:ext cx="3940981" cy="641502"/>
            <a:chOff x="889891" y="5026667"/>
            <a:chExt cx="1522997" cy="464871"/>
          </a:xfrm>
        </p:grpSpPr>
        <p:sp>
          <p:nvSpPr>
            <p:cNvPr id="33" name="모서리가 둥근 직사각형 1">
              <a:extLst>
                <a:ext uri="{FF2B5EF4-FFF2-40B4-BE49-F238E27FC236}">
                  <a16:creationId xmlns:a16="http://schemas.microsoft.com/office/drawing/2014/main" id="{371D8AEA-ED09-EAE7-D904-71AD98D5A51B}"/>
                </a:ext>
              </a:extLst>
            </p:cNvPr>
            <p:cNvSpPr/>
            <p:nvPr/>
          </p:nvSpPr>
          <p:spPr>
            <a:xfrm>
              <a:off x="889891" y="5026667"/>
              <a:ext cx="1522997" cy="46487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4" name="TextBox 33">
              <a:extLst>
                <a:ext uri="{FF2B5EF4-FFF2-40B4-BE49-F238E27FC236}">
                  <a16:creationId xmlns:a16="http://schemas.microsoft.com/office/drawing/2014/main" id="{5ACEA15E-C072-CBD3-2008-FF5647832302}"/>
                </a:ext>
              </a:extLst>
            </p:cNvPr>
            <p:cNvSpPr txBox="1"/>
            <p:nvPr/>
          </p:nvSpPr>
          <p:spPr>
            <a:xfrm>
              <a:off x="889891" y="5063478"/>
              <a:ext cx="1522997" cy="336874"/>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spc="300" dirty="0">
                  <a:solidFill>
                    <a:schemeClr val="bg1"/>
                  </a:solidFill>
                </a:rPr>
                <a:t>DATABASE</a:t>
              </a:r>
            </a:p>
          </p:txBody>
        </p:sp>
      </p:grpSp>
      <p:cxnSp>
        <p:nvCxnSpPr>
          <p:cNvPr id="44" name="Connector: Elbow 43">
            <a:extLst>
              <a:ext uri="{FF2B5EF4-FFF2-40B4-BE49-F238E27FC236}">
                <a16:creationId xmlns:a16="http://schemas.microsoft.com/office/drawing/2014/main" id="{AC646FCE-13C5-97E6-8AFF-BF9EEEB2C1F2}"/>
              </a:ext>
            </a:extLst>
          </p:cNvPr>
          <p:cNvCxnSpPr>
            <a:stCxn id="7" idx="3"/>
            <a:endCxn id="12" idx="0"/>
          </p:cNvCxnSpPr>
          <p:nvPr/>
        </p:nvCxnSpPr>
        <p:spPr>
          <a:xfrm>
            <a:off x="8066491" y="1123402"/>
            <a:ext cx="1272242" cy="6275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E9BC92A9-B445-7969-69C3-40B9E01BD417}"/>
              </a:ext>
            </a:extLst>
          </p:cNvPr>
          <p:cNvCxnSpPr>
            <a:stCxn id="7" idx="1"/>
            <a:endCxn id="9" idx="0"/>
          </p:cNvCxnSpPr>
          <p:nvPr/>
        </p:nvCxnSpPr>
        <p:spPr>
          <a:xfrm rot="10800000" flipV="1">
            <a:off x="2853268" y="1123401"/>
            <a:ext cx="1272242" cy="6650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839C15F-C9A6-E280-80F2-6082B39B41DF}"/>
              </a:ext>
            </a:extLst>
          </p:cNvPr>
          <p:cNvCxnSpPr>
            <a:stCxn id="12" idx="2"/>
            <a:endCxn id="21" idx="0"/>
          </p:cNvCxnSpPr>
          <p:nvPr/>
        </p:nvCxnSpPr>
        <p:spPr>
          <a:xfrm rot="16200000" flipH="1">
            <a:off x="9649621" y="2081532"/>
            <a:ext cx="494708" cy="11164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CDC21ED1-C3B5-CF9F-7210-D4F51111A844}"/>
              </a:ext>
            </a:extLst>
          </p:cNvPr>
          <p:cNvCxnSpPr>
            <a:stCxn id="12" idx="2"/>
            <a:endCxn id="18" idx="0"/>
          </p:cNvCxnSpPr>
          <p:nvPr/>
        </p:nvCxnSpPr>
        <p:spPr>
          <a:xfrm rot="5400000">
            <a:off x="8549580" y="2098959"/>
            <a:ext cx="495692" cy="10826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A4CDEF1-1552-52FB-2006-011727D5761C}"/>
              </a:ext>
            </a:extLst>
          </p:cNvPr>
          <p:cNvCxnSpPr>
            <a:stCxn id="18" idx="2"/>
            <a:endCxn id="24" idx="0"/>
          </p:cNvCxnSpPr>
          <p:nvPr/>
        </p:nvCxnSpPr>
        <p:spPr>
          <a:xfrm rot="5400000">
            <a:off x="6997676" y="2627939"/>
            <a:ext cx="356769" cy="2160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3264C83-F185-3E17-3DDA-3B3E0B3FC1CE}"/>
              </a:ext>
            </a:extLst>
          </p:cNvPr>
          <p:cNvCxnSpPr>
            <a:stCxn id="21" idx="2"/>
            <a:endCxn id="24" idx="0"/>
          </p:cNvCxnSpPr>
          <p:nvPr/>
        </p:nvCxnSpPr>
        <p:spPr>
          <a:xfrm rot="5400000">
            <a:off x="8096733" y="1527898"/>
            <a:ext cx="357753" cy="43592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F1A0A04-EEA5-FD30-1A31-4FAC759FC3CA}"/>
              </a:ext>
            </a:extLst>
          </p:cNvPr>
          <p:cNvCxnSpPr>
            <a:stCxn id="15" idx="2"/>
            <a:endCxn id="24" idx="0"/>
          </p:cNvCxnSpPr>
          <p:nvPr/>
        </p:nvCxnSpPr>
        <p:spPr>
          <a:xfrm rot="16200000" flipH="1">
            <a:off x="4298304" y="2088686"/>
            <a:ext cx="358885" cy="3236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9D4D55B-AF53-DAFE-F60A-AF3D6EFF3667}"/>
              </a:ext>
            </a:extLst>
          </p:cNvPr>
          <p:cNvCxnSpPr>
            <a:stCxn id="9" idx="2"/>
            <a:endCxn id="15" idx="0"/>
          </p:cNvCxnSpPr>
          <p:nvPr/>
        </p:nvCxnSpPr>
        <p:spPr>
          <a:xfrm>
            <a:off x="2853268" y="2429937"/>
            <a:ext cx="6225" cy="456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AD2DB58-5275-9FBF-C35E-10A4F6692701}"/>
              </a:ext>
            </a:extLst>
          </p:cNvPr>
          <p:cNvCxnSpPr>
            <a:stCxn id="24" idx="2"/>
            <a:endCxn id="28" idx="0"/>
          </p:cNvCxnSpPr>
          <p:nvPr/>
        </p:nvCxnSpPr>
        <p:spPr>
          <a:xfrm rot="5400000">
            <a:off x="4589225" y="3325328"/>
            <a:ext cx="304218" cy="27093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75E30C66-EC65-2AAC-2720-FC36297E12BB}"/>
              </a:ext>
            </a:extLst>
          </p:cNvPr>
          <p:cNvCxnSpPr>
            <a:stCxn id="24" idx="2"/>
            <a:endCxn id="30" idx="0"/>
          </p:cNvCxnSpPr>
          <p:nvPr/>
        </p:nvCxnSpPr>
        <p:spPr>
          <a:xfrm rot="16200000" flipH="1">
            <a:off x="7209658" y="3414227"/>
            <a:ext cx="304218" cy="25315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8C7BC0FE-7AB2-3D7E-A0D6-56B6901AD735}"/>
              </a:ext>
            </a:extLst>
          </p:cNvPr>
          <p:cNvCxnSpPr>
            <a:stCxn id="9" idx="0"/>
            <a:endCxn id="7" idx="1"/>
          </p:cNvCxnSpPr>
          <p:nvPr/>
        </p:nvCxnSpPr>
        <p:spPr>
          <a:xfrm rot="5400000" flipH="1" flipV="1">
            <a:off x="3156873" y="819798"/>
            <a:ext cx="665033" cy="12722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EDF560E4-00ED-97AE-B99C-7378AA8AB0A1}"/>
              </a:ext>
            </a:extLst>
          </p:cNvPr>
          <p:cNvCxnSpPr>
            <a:stCxn id="12" idx="0"/>
            <a:endCxn id="7" idx="3"/>
          </p:cNvCxnSpPr>
          <p:nvPr/>
        </p:nvCxnSpPr>
        <p:spPr>
          <a:xfrm rot="16200000" flipV="1">
            <a:off x="8388854" y="801039"/>
            <a:ext cx="627516" cy="12722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98E972D-6726-4616-4A38-F8807465DF92}"/>
              </a:ext>
            </a:extLst>
          </p:cNvPr>
          <p:cNvCxnSpPr>
            <a:stCxn id="24" idx="0"/>
            <a:endCxn id="15" idx="2"/>
          </p:cNvCxnSpPr>
          <p:nvPr/>
        </p:nvCxnSpPr>
        <p:spPr>
          <a:xfrm rot="16200000" flipV="1">
            <a:off x="4298305" y="2088687"/>
            <a:ext cx="358885" cy="3236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2138C0CD-6AAA-14C2-BCA1-9DC8ADF6D864}"/>
              </a:ext>
            </a:extLst>
          </p:cNvPr>
          <p:cNvCxnSpPr>
            <a:stCxn id="27" idx="2"/>
            <a:endCxn id="33" idx="0"/>
          </p:cNvCxnSpPr>
          <p:nvPr/>
        </p:nvCxnSpPr>
        <p:spPr>
          <a:xfrm rot="16200000" flipH="1">
            <a:off x="4566343" y="4293929"/>
            <a:ext cx="349981" cy="27093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F6B5D56D-94EE-C202-1770-A66A2A632CD7}"/>
              </a:ext>
            </a:extLst>
          </p:cNvPr>
          <p:cNvCxnSpPr>
            <a:stCxn id="30" idx="2"/>
            <a:endCxn id="33" idx="0"/>
          </p:cNvCxnSpPr>
          <p:nvPr/>
        </p:nvCxnSpPr>
        <p:spPr>
          <a:xfrm rot="5400000">
            <a:off x="7186777" y="4382828"/>
            <a:ext cx="349981" cy="25315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8834A09-B4CF-087E-7CC6-EF0DFE3F5333}"/>
              </a:ext>
            </a:extLst>
          </p:cNvPr>
          <p:cNvCxnSpPr>
            <a:cxnSpLocks/>
          </p:cNvCxnSpPr>
          <p:nvPr/>
        </p:nvCxnSpPr>
        <p:spPr>
          <a:xfrm flipH="1">
            <a:off x="6095999" y="4553285"/>
            <a:ext cx="1" cy="1346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02A30B-EB00-2C49-42D8-BF0B6B56AEDB}"/>
              </a:ext>
            </a:extLst>
          </p:cNvPr>
          <p:cNvCxnSpPr>
            <a:stCxn id="33" idx="0"/>
            <a:endCxn id="24" idx="2"/>
          </p:cNvCxnSpPr>
          <p:nvPr/>
        </p:nvCxnSpPr>
        <p:spPr>
          <a:xfrm flipV="1">
            <a:off x="6095999" y="4527885"/>
            <a:ext cx="1" cy="1295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DD1F805-1144-05F7-777D-EC43A60E0483}"/>
              </a:ext>
            </a:extLst>
          </p:cNvPr>
          <p:cNvCxnSpPr/>
          <p:nvPr/>
        </p:nvCxnSpPr>
        <p:spPr>
          <a:xfrm>
            <a:off x="10455217" y="3706940"/>
            <a:ext cx="9979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0205BE4F-8E9A-8BC2-2EB4-388792A9B448}"/>
              </a:ext>
            </a:extLst>
          </p:cNvPr>
          <p:cNvCxnSpPr>
            <a:endCxn id="34" idx="3"/>
          </p:cNvCxnSpPr>
          <p:nvPr/>
        </p:nvCxnSpPr>
        <p:spPr>
          <a:xfrm rot="10800000" flipV="1">
            <a:off x="8066490" y="3706940"/>
            <a:ext cx="3386673" cy="2399880"/>
          </a:xfrm>
          <a:prstGeom prst="bentConnector3">
            <a:avLst>
              <a:gd name="adj1" fmla="val -55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B6576BF-EDBD-82CC-7924-48606D8E03C4}"/>
              </a:ext>
            </a:extLst>
          </p:cNvPr>
          <p:cNvCxnSpPr/>
          <p:nvPr/>
        </p:nvCxnSpPr>
        <p:spPr>
          <a:xfrm flipH="1">
            <a:off x="882777" y="3706940"/>
            <a:ext cx="38585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5014FCE-66F8-F92E-95EC-EE32B0EB4AB0}"/>
              </a:ext>
            </a:extLst>
          </p:cNvPr>
          <p:cNvCxnSpPr>
            <a:cxnSpLocks/>
            <a:endCxn id="34" idx="1"/>
          </p:cNvCxnSpPr>
          <p:nvPr/>
        </p:nvCxnSpPr>
        <p:spPr>
          <a:xfrm>
            <a:off x="882777" y="3706940"/>
            <a:ext cx="3242731" cy="2399880"/>
          </a:xfrm>
          <a:prstGeom prst="bentConnector3">
            <a:avLst>
              <a:gd name="adj1" fmla="val -42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E64B82B-C096-A525-E737-F44479250445}"/>
              </a:ext>
            </a:extLst>
          </p:cNvPr>
          <p:cNvCxnSpPr>
            <a:stCxn id="15" idx="0"/>
            <a:endCxn id="9" idx="2"/>
          </p:cNvCxnSpPr>
          <p:nvPr/>
        </p:nvCxnSpPr>
        <p:spPr>
          <a:xfrm flipH="1" flipV="1">
            <a:off x="2853268" y="2429937"/>
            <a:ext cx="6225" cy="456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A40D7FE-8D35-98BE-DFC6-8C9CAACB297B}"/>
              </a:ext>
            </a:extLst>
          </p:cNvPr>
          <p:cNvCxnSpPr>
            <a:endCxn id="12" idx="2"/>
          </p:cNvCxnSpPr>
          <p:nvPr/>
        </p:nvCxnSpPr>
        <p:spPr>
          <a:xfrm flipV="1">
            <a:off x="9338733" y="2392420"/>
            <a:ext cx="0" cy="247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612A4427-9440-B58D-B945-284D5706CDDF}"/>
              </a:ext>
            </a:extLst>
          </p:cNvPr>
          <p:cNvCxnSpPr>
            <a:stCxn id="24" idx="0"/>
            <a:endCxn id="6" idx="2"/>
          </p:cNvCxnSpPr>
          <p:nvPr/>
        </p:nvCxnSpPr>
        <p:spPr>
          <a:xfrm flipV="1">
            <a:off x="6096000" y="1481670"/>
            <a:ext cx="1" cy="2404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58D0B47-AF48-AAED-4F6B-1FB339FB2602}"/>
              </a:ext>
            </a:extLst>
          </p:cNvPr>
          <p:cNvSpPr txBox="1"/>
          <p:nvPr/>
        </p:nvSpPr>
        <p:spPr>
          <a:xfrm>
            <a:off x="245533" y="389467"/>
            <a:ext cx="3181730" cy="461665"/>
          </a:xfrm>
          <a:prstGeom prst="rect">
            <a:avLst/>
          </a:prstGeom>
          <a:noFill/>
        </p:spPr>
        <p:txBody>
          <a:bodyPr wrap="square" rtlCol="0">
            <a:spAutoFit/>
          </a:bodyPr>
          <a:lstStyle/>
          <a:p>
            <a:r>
              <a:rPr lang="en-IN" sz="2400" b="1" dirty="0">
                <a:solidFill>
                  <a:srgbClr val="E75923"/>
                </a:solidFill>
                <a:latin typeface="+mj-lt"/>
              </a:rPr>
              <a:t>BLOCK DIAGRAM</a:t>
            </a:r>
          </a:p>
        </p:txBody>
      </p:sp>
    </p:spTree>
    <p:extLst>
      <p:ext uri="{BB962C8B-B14F-4D97-AF65-F5344CB8AC3E}">
        <p14:creationId xmlns:p14="http://schemas.microsoft.com/office/powerpoint/2010/main" val="3921126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food on a table&#10;&#10;Description automatically generated">
            <a:extLst>
              <a:ext uri="{FF2B5EF4-FFF2-40B4-BE49-F238E27FC236}">
                <a16:creationId xmlns:a16="http://schemas.microsoft.com/office/drawing/2014/main" id="{3942178E-1DAE-39C7-C0AE-2EA0B41A2669}"/>
              </a:ext>
            </a:extLst>
          </p:cNvPr>
          <p:cNvPicPr>
            <a:picLocks noGrp="1" noChangeAspect="1"/>
          </p:cNvPicPr>
          <p:nvPr>
            <p:ph type="pic" sz="quarter" idx="10"/>
          </p:nvPr>
        </p:nvPicPr>
        <p:blipFill>
          <a:blip r:embed="rId2"/>
          <a:srcRect t="7782" b="7782"/>
          <a:stretch>
            <a:fillRect/>
          </a:stretch>
        </p:blipFill>
        <p:spPr/>
      </p:pic>
      <p:sp>
        <p:nvSpPr>
          <p:cNvPr id="14" name="직사각형 13">
            <a:extLst>
              <a:ext uri="{FF2B5EF4-FFF2-40B4-BE49-F238E27FC236}">
                <a16:creationId xmlns:a16="http://schemas.microsoft.com/office/drawing/2014/main" id="{BD667F1F-F412-29A0-052E-A6FEA25842FB}"/>
              </a:ext>
            </a:extLst>
          </p:cNvPr>
          <p:cNvSpPr/>
          <p:nvPr/>
        </p:nvSpPr>
        <p:spPr>
          <a:xfrm>
            <a:off x="-10294" y="1"/>
            <a:ext cx="10980421" cy="6857999"/>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제목 6">
            <a:extLst>
              <a:ext uri="{FF2B5EF4-FFF2-40B4-BE49-F238E27FC236}">
                <a16:creationId xmlns:a16="http://schemas.microsoft.com/office/drawing/2014/main" id="{26AA1C96-CADF-E944-809B-DEE7794064DD}"/>
              </a:ext>
            </a:extLst>
          </p:cNvPr>
          <p:cNvSpPr>
            <a:spLocks noGrp="1"/>
          </p:cNvSpPr>
          <p:nvPr>
            <p:ph type="title"/>
          </p:nvPr>
        </p:nvSpPr>
        <p:spPr/>
        <p:txBody>
          <a:bodyPr/>
          <a:lstStyle/>
          <a:p>
            <a:r>
              <a:rPr lang="en-US" altLang="en-US" b="1" dirty="0"/>
              <a:t>FUTURE </a:t>
            </a:r>
            <a:r>
              <a:rPr lang="en-US" altLang="en-US" b="1" dirty="0">
                <a:solidFill>
                  <a:srgbClr val="E75923"/>
                </a:solidFill>
              </a:rPr>
              <a:t>ENHANCEMENTS</a:t>
            </a:r>
            <a:endParaRPr lang="ko-Kore-KR" altLang="en-US" b="1" dirty="0">
              <a:solidFill>
                <a:srgbClr val="E75923"/>
              </a:solidFill>
            </a:endParaRPr>
          </a:p>
        </p:txBody>
      </p:sp>
      <p:sp>
        <p:nvSpPr>
          <p:cNvPr id="31" name="텍스트 개체 틀 3">
            <a:extLst>
              <a:ext uri="{FF2B5EF4-FFF2-40B4-BE49-F238E27FC236}">
                <a16:creationId xmlns:a16="http://schemas.microsoft.com/office/drawing/2014/main" id="{26A1C195-65E2-5C48-96D9-E320967A2E21}"/>
              </a:ext>
            </a:extLst>
          </p:cNvPr>
          <p:cNvSpPr>
            <a:spLocks noGrp="1"/>
          </p:cNvSpPr>
          <p:nvPr>
            <p:ph type="body" sz="quarter" idx="15"/>
          </p:nvPr>
        </p:nvSpPr>
        <p:spPr>
          <a:xfrm>
            <a:off x="802376" y="1734820"/>
            <a:ext cx="10018024" cy="4087083"/>
          </a:xfrm>
        </p:spPr>
        <p:txBody>
          <a:bodyPr>
            <a:noAutofit/>
          </a:bodyPr>
          <a:lstStyle/>
          <a:p>
            <a:pPr algn="l"/>
            <a:r>
              <a:rPr lang="en-US" b="1" i="0" dirty="0">
                <a:effectLst/>
                <a:latin typeface="Söhne"/>
              </a:rPr>
              <a:t>Expanded Food Recognition Database:</a:t>
            </a:r>
            <a:endParaRPr lang="en-US" b="0" i="0" dirty="0">
              <a:effectLst/>
              <a:latin typeface="Söhne"/>
            </a:endParaRPr>
          </a:p>
          <a:p>
            <a:pPr marL="742950" lvl="1" indent="-285750" algn="l">
              <a:buFont typeface="Arial" panose="020B0604020202020204" pitchFamily="34" charset="0"/>
              <a:buChar char="•"/>
            </a:pPr>
            <a:r>
              <a:rPr lang="en-US" sz="1800" b="0" i="0" dirty="0">
                <a:effectLst/>
                <a:latin typeface="Söhne"/>
              </a:rPr>
              <a:t>Increase the variety of recognized foods and dishes to enhance accuracy and coverage.</a:t>
            </a:r>
          </a:p>
          <a:p>
            <a:pPr marL="742950" lvl="1" indent="-285750" algn="l">
              <a:buFont typeface="Arial" panose="020B0604020202020204" pitchFamily="34" charset="0"/>
              <a:buChar char="•"/>
            </a:pPr>
            <a:r>
              <a:rPr lang="en-US" sz="1800" b="0" i="0" dirty="0">
                <a:effectLst/>
                <a:latin typeface="Söhne"/>
              </a:rPr>
              <a:t>Include international cuisines and unique dishes for a more diverse user base.</a:t>
            </a:r>
          </a:p>
          <a:p>
            <a:pPr algn="l"/>
            <a:r>
              <a:rPr lang="en-US" b="1" i="0" dirty="0">
                <a:effectLst/>
                <a:latin typeface="Söhne"/>
              </a:rPr>
              <a:t>Advanced Health Assessment Tools:</a:t>
            </a:r>
            <a:endParaRPr lang="en-US" b="0" i="0" dirty="0">
              <a:effectLst/>
              <a:latin typeface="Söhne"/>
            </a:endParaRPr>
          </a:p>
          <a:p>
            <a:pPr marL="742950" lvl="1" indent="-285750" algn="l">
              <a:buFont typeface="Arial" panose="020B0604020202020204" pitchFamily="34" charset="0"/>
              <a:buChar char="•"/>
            </a:pPr>
            <a:r>
              <a:rPr lang="en-US" sz="1800" b="0" i="0" dirty="0">
                <a:effectLst/>
                <a:latin typeface="Söhne"/>
              </a:rPr>
              <a:t>Incorporate additional health metrics like heart rate, blood pressure, and sleep patterns for a                   more comprehensive health analysis.</a:t>
            </a:r>
          </a:p>
          <a:p>
            <a:pPr marL="742950" lvl="1" indent="-285750" algn="l">
              <a:buFont typeface="Arial" panose="020B0604020202020204" pitchFamily="34" charset="0"/>
              <a:buChar char="•"/>
            </a:pPr>
            <a:r>
              <a:rPr lang="en-US" sz="1800" b="0" i="0" dirty="0">
                <a:effectLst/>
                <a:latin typeface="Söhne"/>
              </a:rPr>
              <a:t>Integrate wearable devices to automate data collection for a seamless experience.</a:t>
            </a:r>
          </a:p>
          <a:p>
            <a:pPr algn="l"/>
            <a:r>
              <a:rPr lang="en-US" b="1" i="0" dirty="0">
                <a:effectLst/>
                <a:latin typeface="Söhne"/>
              </a:rPr>
              <a:t>Integration with Fitness Apps:</a:t>
            </a:r>
            <a:endParaRPr lang="en-US" b="0" i="0" dirty="0">
              <a:effectLst/>
              <a:latin typeface="Söhne"/>
            </a:endParaRPr>
          </a:p>
          <a:p>
            <a:pPr marL="742950" lvl="1" indent="-285750" algn="l">
              <a:buFont typeface="Arial" panose="020B0604020202020204" pitchFamily="34" charset="0"/>
              <a:buChar char="•"/>
            </a:pPr>
            <a:r>
              <a:rPr lang="en-US" sz="1800" b="0" i="0" dirty="0">
                <a:effectLst/>
                <a:latin typeface="Söhne"/>
              </a:rPr>
              <a:t>Collaborate with fitness tracking apps to create a unified health management platform.</a:t>
            </a:r>
          </a:p>
          <a:p>
            <a:pPr marL="742950" lvl="1" indent="-285750" algn="l">
              <a:buFont typeface="Arial" panose="020B0604020202020204" pitchFamily="34" charset="0"/>
              <a:buChar char="•"/>
            </a:pPr>
            <a:r>
              <a:rPr lang="en-US" sz="1800" b="0" i="0" dirty="0">
                <a:effectLst/>
                <a:latin typeface="Söhne"/>
              </a:rPr>
              <a:t>Sync exercise data with dietary information to provide a holistic view of users' well-being.</a:t>
            </a:r>
          </a:p>
          <a:p>
            <a:pPr algn="l"/>
            <a:r>
              <a:rPr lang="en-US" b="1" i="0" dirty="0">
                <a:effectLst/>
                <a:latin typeface="Söhne"/>
              </a:rPr>
              <a:t>Nutritional Insights and Trends:</a:t>
            </a:r>
            <a:endParaRPr lang="en-US" b="0" i="0" dirty="0">
              <a:effectLst/>
              <a:latin typeface="Söhne"/>
            </a:endParaRPr>
          </a:p>
          <a:p>
            <a:pPr marL="742950" lvl="1" indent="-285750" algn="l">
              <a:buFont typeface="Arial" panose="020B0604020202020204" pitchFamily="34" charset="0"/>
              <a:buChar char="•"/>
            </a:pPr>
            <a:r>
              <a:rPr lang="en-US" sz="1800" b="0" i="0" dirty="0">
                <a:effectLst/>
                <a:latin typeface="Söhne"/>
              </a:rPr>
              <a:t>Provide users with detailed nutritional insights based on their dietary habits over time.</a:t>
            </a:r>
          </a:p>
          <a:p>
            <a:pPr marL="742950" lvl="1" indent="-285750" algn="l">
              <a:buFont typeface="Arial" panose="020B0604020202020204" pitchFamily="34" charset="0"/>
              <a:buChar char="•"/>
            </a:pPr>
            <a:r>
              <a:rPr lang="en-US" sz="1800" b="0" i="0" dirty="0">
                <a:effectLst/>
                <a:latin typeface="Söhne"/>
              </a:rPr>
              <a:t>Identify patterns and trends in their eating behavior to further personalize recommendations.</a:t>
            </a:r>
          </a:p>
        </p:txBody>
      </p:sp>
    </p:spTree>
    <p:extLst>
      <p:ext uri="{BB962C8B-B14F-4D97-AF65-F5344CB8AC3E}">
        <p14:creationId xmlns:p14="http://schemas.microsoft.com/office/powerpoint/2010/main" val="1440591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food on a table&#10;&#10;Description automatically generated">
            <a:extLst>
              <a:ext uri="{FF2B5EF4-FFF2-40B4-BE49-F238E27FC236}">
                <a16:creationId xmlns:a16="http://schemas.microsoft.com/office/drawing/2014/main" id="{3942178E-1DAE-39C7-C0AE-2EA0B41A2669}"/>
              </a:ext>
            </a:extLst>
          </p:cNvPr>
          <p:cNvPicPr>
            <a:picLocks noGrp="1" noChangeAspect="1"/>
          </p:cNvPicPr>
          <p:nvPr>
            <p:ph type="pic" sz="quarter" idx="10"/>
          </p:nvPr>
        </p:nvPicPr>
        <p:blipFill>
          <a:blip r:embed="rId2"/>
          <a:srcRect t="7782" b="7782"/>
          <a:stretch>
            <a:fillRect/>
          </a:stretch>
        </p:blipFill>
        <p:spPr/>
      </p:pic>
      <p:sp>
        <p:nvSpPr>
          <p:cNvPr id="14" name="직사각형 13">
            <a:extLst>
              <a:ext uri="{FF2B5EF4-FFF2-40B4-BE49-F238E27FC236}">
                <a16:creationId xmlns:a16="http://schemas.microsoft.com/office/drawing/2014/main" id="{BD667F1F-F412-29A0-052E-A6FEA25842FB}"/>
              </a:ext>
            </a:extLst>
          </p:cNvPr>
          <p:cNvSpPr/>
          <p:nvPr/>
        </p:nvSpPr>
        <p:spPr>
          <a:xfrm>
            <a:off x="-10294" y="1"/>
            <a:ext cx="10980421" cy="6857999"/>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제목 6">
            <a:extLst>
              <a:ext uri="{FF2B5EF4-FFF2-40B4-BE49-F238E27FC236}">
                <a16:creationId xmlns:a16="http://schemas.microsoft.com/office/drawing/2014/main" id="{26AA1C96-CADF-E944-809B-DEE7794064DD}"/>
              </a:ext>
            </a:extLst>
          </p:cNvPr>
          <p:cNvSpPr>
            <a:spLocks noGrp="1"/>
          </p:cNvSpPr>
          <p:nvPr>
            <p:ph type="title"/>
          </p:nvPr>
        </p:nvSpPr>
        <p:spPr/>
        <p:txBody>
          <a:bodyPr/>
          <a:lstStyle/>
          <a:p>
            <a:r>
              <a:rPr lang="en-US" altLang="en-US" b="1" dirty="0"/>
              <a:t>FUTURE </a:t>
            </a:r>
            <a:r>
              <a:rPr lang="en-US" altLang="en-US" b="1" dirty="0">
                <a:solidFill>
                  <a:srgbClr val="E75923"/>
                </a:solidFill>
              </a:rPr>
              <a:t>ENHANCEMENTS</a:t>
            </a:r>
            <a:endParaRPr lang="ko-Kore-KR" altLang="en-US" b="1" dirty="0">
              <a:solidFill>
                <a:srgbClr val="E75923"/>
              </a:solidFill>
            </a:endParaRPr>
          </a:p>
        </p:txBody>
      </p:sp>
      <p:sp>
        <p:nvSpPr>
          <p:cNvPr id="31" name="텍스트 개체 틀 3">
            <a:extLst>
              <a:ext uri="{FF2B5EF4-FFF2-40B4-BE49-F238E27FC236}">
                <a16:creationId xmlns:a16="http://schemas.microsoft.com/office/drawing/2014/main" id="{26A1C195-65E2-5C48-96D9-E320967A2E21}"/>
              </a:ext>
            </a:extLst>
          </p:cNvPr>
          <p:cNvSpPr>
            <a:spLocks noGrp="1"/>
          </p:cNvSpPr>
          <p:nvPr>
            <p:ph type="body" sz="quarter" idx="15"/>
          </p:nvPr>
        </p:nvSpPr>
        <p:spPr>
          <a:xfrm>
            <a:off x="802375" y="1734820"/>
            <a:ext cx="10157459" cy="4087083"/>
          </a:xfrm>
        </p:spPr>
        <p:txBody>
          <a:bodyPr>
            <a:noAutofit/>
          </a:bodyPr>
          <a:lstStyle/>
          <a:p>
            <a:pPr algn="l"/>
            <a:r>
              <a:rPr lang="en-US" b="1" i="0" dirty="0">
                <a:effectLst/>
                <a:latin typeface="Söhne"/>
              </a:rPr>
              <a:t>Social and Community Features:</a:t>
            </a:r>
            <a:endParaRPr lang="en-US" b="0" i="0" dirty="0">
              <a:effectLst/>
              <a:latin typeface="Söhne"/>
            </a:endParaRPr>
          </a:p>
          <a:p>
            <a:pPr marL="742950" lvl="1" indent="-285750" algn="l">
              <a:buFont typeface="Arial" panose="020B0604020202020204" pitchFamily="34" charset="0"/>
              <a:buChar char="•"/>
            </a:pPr>
            <a:r>
              <a:rPr lang="en-US" sz="1800" b="0" i="0" dirty="0">
                <a:effectLst/>
                <a:latin typeface="Söhne"/>
              </a:rPr>
              <a:t>Introduce social features, allowing users to connect, share progress, and exchange healthy recipes.</a:t>
            </a:r>
          </a:p>
          <a:p>
            <a:pPr marL="742950" lvl="1" indent="-285750" algn="l">
              <a:buFont typeface="Arial" panose="020B0604020202020204" pitchFamily="34" charset="0"/>
              <a:buChar char="•"/>
            </a:pPr>
            <a:r>
              <a:rPr lang="en-US" sz="1800" b="0" i="0" dirty="0">
                <a:effectLst/>
                <a:latin typeface="Söhne"/>
              </a:rPr>
              <a:t>Create a supportive community for motivation and accountability.</a:t>
            </a:r>
          </a:p>
          <a:p>
            <a:pPr algn="l"/>
            <a:r>
              <a:rPr lang="en-US" b="1" i="0" dirty="0">
                <a:effectLst/>
                <a:latin typeface="Söhne"/>
              </a:rPr>
              <a:t>AI Refinement and Learning:</a:t>
            </a:r>
            <a:endParaRPr lang="en-US" b="0" i="0" dirty="0">
              <a:effectLst/>
              <a:latin typeface="Söhne"/>
            </a:endParaRPr>
          </a:p>
          <a:p>
            <a:pPr marL="742950" lvl="1" indent="-285750" algn="l">
              <a:buFont typeface="Arial" panose="020B0604020202020204" pitchFamily="34" charset="0"/>
              <a:buChar char="•"/>
            </a:pPr>
            <a:r>
              <a:rPr lang="en-US" sz="1800" b="0" i="0" dirty="0">
                <a:effectLst/>
                <a:latin typeface="Söhne"/>
              </a:rPr>
              <a:t>Continuously improve the food recognition AI through machine learning and user feedback.</a:t>
            </a:r>
          </a:p>
          <a:p>
            <a:pPr marL="742950" lvl="1" indent="-285750" algn="l">
              <a:buFont typeface="Arial" panose="020B0604020202020204" pitchFamily="34" charset="0"/>
              <a:buChar char="•"/>
            </a:pPr>
            <a:r>
              <a:rPr lang="en-US" sz="1800" b="0" i="0" dirty="0">
                <a:effectLst/>
                <a:latin typeface="Söhne"/>
              </a:rPr>
              <a:t>Enhance the accuracy of nutritional estimations and portion sizes.</a:t>
            </a:r>
          </a:p>
        </p:txBody>
      </p:sp>
    </p:spTree>
    <p:extLst>
      <p:ext uri="{BB962C8B-B14F-4D97-AF65-F5344CB8AC3E}">
        <p14:creationId xmlns:p14="http://schemas.microsoft.com/office/powerpoint/2010/main" val="3445643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0928D9D-3F2B-CCC0-94F4-F4E5DBE2F2D2}"/>
              </a:ext>
            </a:extLst>
          </p:cNvPr>
          <p:cNvSpPr/>
          <p:nvPr/>
        </p:nvSpPr>
        <p:spPr>
          <a:xfrm rot="5400000">
            <a:off x="9232586" y="469587"/>
            <a:ext cx="2481943" cy="3436882"/>
          </a:xfrm>
          <a:prstGeom prst="rect">
            <a:avLst/>
          </a:prstGeom>
          <a:solidFill>
            <a:schemeClr val="accent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57438B19-A6EF-FBE7-0790-912D99264C89}"/>
              </a:ext>
            </a:extLst>
          </p:cNvPr>
          <p:cNvSpPr txBox="1"/>
          <p:nvPr/>
        </p:nvSpPr>
        <p:spPr>
          <a:xfrm>
            <a:off x="1263886" y="5146051"/>
            <a:ext cx="9664228" cy="506292"/>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2000" dirty="0">
                <a:solidFill>
                  <a:schemeClr val="tx1"/>
                </a:solidFill>
              </a:rPr>
              <a:t>We invite you to join us on this journey.</a:t>
            </a:r>
          </a:p>
        </p:txBody>
      </p:sp>
      <p:sp>
        <p:nvSpPr>
          <p:cNvPr id="8" name="직사각형 7">
            <a:extLst>
              <a:ext uri="{FF2B5EF4-FFF2-40B4-BE49-F238E27FC236}">
                <a16:creationId xmlns:a16="http://schemas.microsoft.com/office/drawing/2014/main" id="{DFC13DE9-AFAF-89A9-E69D-AD87AE16DB0A}"/>
              </a:ext>
            </a:extLst>
          </p:cNvPr>
          <p:cNvSpPr/>
          <p:nvPr/>
        </p:nvSpPr>
        <p:spPr>
          <a:xfrm>
            <a:off x="1" y="4345537"/>
            <a:ext cx="12192000" cy="646331"/>
          </a:xfrm>
          <a:prstGeom prst="rect">
            <a:avLst/>
          </a:prstGeom>
          <a:noFill/>
        </p:spPr>
        <p:txBody>
          <a:bodyPr wrap="square" rtlCol="0">
            <a:spAutoFit/>
          </a:bodyPr>
          <a:lstStyle/>
          <a:p>
            <a:pPr algn="ctr"/>
            <a:r>
              <a:rPr lang="en-US" altLang="ko-Kore-KR" sz="3600" spc="-150" dirty="0">
                <a:latin typeface="+mj-lt"/>
              </a:rPr>
              <a:t>A </a:t>
            </a:r>
            <a:r>
              <a:rPr lang="en-US" altLang="ko-Kore-KR" sz="3600" spc="-150" dirty="0">
                <a:solidFill>
                  <a:srgbClr val="E75923"/>
                </a:solidFill>
                <a:latin typeface="+mj-lt"/>
              </a:rPr>
              <a:t>HEALTHIER</a:t>
            </a:r>
            <a:r>
              <a:rPr lang="en-US" altLang="ko-Kore-KR" sz="3600" spc="-150" dirty="0">
                <a:latin typeface="+mj-lt"/>
              </a:rPr>
              <a:t> AND </a:t>
            </a:r>
            <a:r>
              <a:rPr lang="en-US" altLang="ko-Kore-KR" sz="3600" spc="-150" dirty="0">
                <a:solidFill>
                  <a:srgbClr val="E75923"/>
                </a:solidFill>
                <a:latin typeface="+mj-lt"/>
              </a:rPr>
              <a:t>FIT WORLD</a:t>
            </a:r>
            <a:endParaRPr lang="ko-Kore-KR" altLang="en-US" sz="3600" b="1" spc="-150" dirty="0">
              <a:solidFill>
                <a:srgbClr val="E75923"/>
              </a:solidFill>
              <a:latin typeface="+mj-lt"/>
            </a:endParaRPr>
          </a:p>
        </p:txBody>
      </p:sp>
      <p:pic>
        <p:nvPicPr>
          <p:cNvPr id="10" name="Picture Placeholder 9" descr="A group of different foods in bowls&#10;&#10;Description automatically generated">
            <a:extLst>
              <a:ext uri="{FF2B5EF4-FFF2-40B4-BE49-F238E27FC236}">
                <a16:creationId xmlns:a16="http://schemas.microsoft.com/office/drawing/2014/main" id="{20F80370-5147-8552-775C-A1BF59B973B7}"/>
              </a:ext>
            </a:extLst>
          </p:cNvPr>
          <p:cNvPicPr>
            <a:picLocks noGrp="1" noChangeAspect="1"/>
          </p:cNvPicPr>
          <p:nvPr>
            <p:ph type="pic" sz="quarter" idx="10"/>
          </p:nvPr>
        </p:nvPicPr>
        <p:blipFill>
          <a:blip r:embed="rId2"/>
          <a:srcRect t="24573" b="24573"/>
          <a:stretch>
            <a:fillRect/>
          </a:stretch>
        </p:blipFill>
        <p:spPr/>
      </p:pic>
    </p:spTree>
    <p:extLst>
      <p:ext uri="{BB962C8B-B14F-4D97-AF65-F5344CB8AC3E}">
        <p14:creationId xmlns:p14="http://schemas.microsoft.com/office/powerpoint/2010/main" val="2833814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7438B19-A6EF-FBE7-0790-912D99264C89}"/>
              </a:ext>
            </a:extLst>
          </p:cNvPr>
          <p:cNvSpPr txBox="1"/>
          <p:nvPr/>
        </p:nvSpPr>
        <p:spPr>
          <a:xfrm>
            <a:off x="0" y="3833718"/>
            <a:ext cx="12192000" cy="589072"/>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2400" dirty="0">
                <a:solidFill>
                  <a:schemeClr val="tx1"/>
                </a:solidFill>
              </a:rPr>
              <a:t>Discover a Healthier You</a:t>
            </a:r>
          </a:p>
        </p:txBody>
      </p:sp>
      <p:sp>
        <p:nvSpPr>
          <p:cNvPr id="8" name="직사각형 7">
            <a:extLst>
              <a:ext uri="{FF2B5EF4-FFF2-40B4-BE49-F238E27FC236}">
                <a16:creationId xmlns:a16="http://schemas.microsoft.com/office/drawing/2014/main" id="{DFC13DE9-AFAF-89A9-E69D-AD87AE16DB0A}"/>
              </a:ext>
            </a:extLst>
          </p:cNvPr>
          <p:cNvSpPr/>
          <p:nvPr/>
        </p:nvSpPr>
        <p:spPr>
          <a:xfrm>
            <a:off x="1" y="2875002"/>
            <a:ext cx="12192000" cy="1107996"/>
          </a:xfrm>
          <a:prstGeom prst="rect">
            <a:avLst/>
          </a:prstGeom>
          <a:noFill/>
        </p:spPr>
        <p:txBody>
          <a:bodyPr wrap="square" rtlCol="0">
            <a:spAutoFit/>
          </a:bodyPr>
          <a:lstStyle/>
          <a:p>
            <a:pPr algn="ctr"/>
            <a:r>
              <a:rPr lang="en-US" altLang="ko-Kore-KR" sz="6600" b="1" spc="-150" dirty="0">
                <a:solidFill>
                  <a:srgbClr val="E75923"/>
                </a:solidFill>
                <a:latin typeface="+mj-lt"/>
              </a:rPr>
              <a:t>FitFuel</a:t>
            </a:r>
            <a:endParaRPr lang="ko-Kore-KR" altLang="en-US" sz="6600" b="1" spc="-150" dirty="0">
              <a:solidFill>
                <a:srgbClr val="E75923"/>
              </a:solidFill>
              <a:latin typeface="+mj-lt"/>
            </a:endParaRPr>
          </a:p>
        </p:txBody>
      </p:sp>
    </p:spTree>
    <p:extLst>
      <p:ext uri="{BB962C8B-B14F-4D97-AF65-F5344CB8AC3E}">
        <p14:creationId xmlns:p14="http://schemas.microsoft.com/office/powerpoint/2010/main" val="20036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descr="A group of fruits and vegetables&#10;&#10;Description automatically generated">
            <a:extLst>
              <a:ext uri="{FF2B5EF4-FFF2-40B4-BE49-F238E27FC236}">
                <a16:creationId xmlns:a16="http://schemas.microsoft.com/office/drawing/2014/main" id="{566F1E99-3F75-AFCF-568C-89EBD77160D5}"/>
              </a:ext>
            </a:extLst>
          </p:cNvPr>
          <p:cNvPicPr>
            <a:picLocks noGrp="1" noChangeAspect="1"/>
          </p:cNvPicPr>
          <p:nvPr>
            <p:ph type="pic" sz="quarter" idx="12"/>
          </p:nvPr>
        </p:nvPicPr>
        <p:blipFill>
          <a:blip r:embed="rId2"/>
          <a:srcRect t="32" b="32"/>
          <a:stretch>
            <a:fillRect/>
          </a:stretch>
        </p:blipFill>
        <p:spPr/>
      </p:pic>
      <p:sp>
        <p:nvSpPr>
          <p:cNvPr id="45" name="직사각형 44">
            <a:extLst>
              <a:ext uri="{FF2B5EF4-FFF2-40B4-BE49-F238E27FC236}">
                <a16:creationId xmlns:a16="http://schemas.microsoft.com/office/drawing/2014/main" id="{BBF6209E-429C-26A9-0851-E980B7171294}"/>
              </a:ext>
            </a:extLst>
          </p:cNvPr>
          <p:cNvSpPr/>
          <p:nvPr/>
        </p:nvSpPr>
        <p:spPr>
          <a:xfrm>
            <a:off x="0" y="0"/>
            <a:ext cx="6847203" cy="6858001"/>
          </a:xfrm>
          <a:prstGeom prst="rect">
            <a:avLst/>
          </a:prstGeom>
          <a:solidFill>
            <a:schemeClr val="accent2">
              <a:alpha val="7213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2" name="TextBox 31">
            <a:extLst>
              <a:ext uri="{FF2B5EF4-FFF2-40B4-BE49-F238E27FC236}">
                <a16:creationId xmlns:a16="http://schemas.microsoft.com/office/drawing/2014/main" id="{861E899C-DC15-EF83-9743-91BBB16D90D0}"/>
              </a:ext>
            </a:extLst>
          </p:cNvPr>
          <p:cNvSpPr txBox="1"/>
          <p:nvPr/>
        </p:nvSpPr>
        <p:spPr>
          <a:xfrm>
            <a:off x="719906" y="1885897"/>
            <a:ext cx="9558091" cy="2585323"/>
          </a:xfrm>
          <a:prstGeom prst="rect">
            <a:avLst/>
          </a:prstGeom>
          <a:noFill/>
        </p:spPr>
        <p:txBody>
          <a:bodyPr wrap="square" rtlCol="0">
            <a:spAutoFit/>
          </a:bodyPr>
          <a:lstStyle>
            <a:defPPr>
              <a:defRPr lang="ko-KR"/>
            </a:defPPr>
            <a:lvl1pPr>
              <a:defRPr sz="4400" b="0" spc="-150">
                <a:latin typeface="+mj-lt"/>
              </a:defRPr>
            </a:lvl1pPr>
          </a:lstStyle>
          <a:p>
            <a:r>
              <a:rPr lang="en-US" altLang="ko-KR" sz="6600" b="1" spc="0" dirty="0">
                <a:solidFill>
                  <a:schemeClr val="bg1"/>
                </a:solidFill>
                <a:effectLst>
                  <a:outerShdw blurRad="38100" dist="38100" dir="2700000" algn="tl">
                    <a:srgbClr val="000000">
                      <a:alpha val="43137"/>
                    </a:srgbClr>
                  </a:outerShdw>
                </a:effectLst>
              </a:rPr>
              <a:t>FitFuel</a:t>
            </a:r>
          </a:p>
          <a:p>
            <a:r>
              <a:rPr lang="en-US" altLang="ko-KR" sz="4800" spc="0" dirty="0">
                <a:solidFill>
                  <a:schemeClr val="bg1"/>
                </a:solidFill>
              </a:rPr>
              <a:t>Discover a </a:t>
            </a:r>
          </a:p>
          <a:p>
            <a:r>
              <a:rPr lang="en-US" altLang="ko-KR" sz="4800" spc="0" dirty="0">
                <a:solidFill>
                  <a:schemeClr val="bg1"/>
                </a:solidFill>
              </a:rPr>
              <a:t>Healthier You </a:t>
            </a:r>
            <a:endParaRPr lang="ko-KR" altLang="en-US" sz="3600" spc="0" dirty="0">
              <a:solidFill>
                <a:schemeClr val="bg1"/>
              </a:solidFill>
            </a:endParaRPr>
          </a:p>
        </p:txBody>
      </p:sp>
      <p:grpSp>
        <p:nvGrpSpPr>
          <p:cNvPr id="10" name="Group 9">
            <a:extLst>
              <a:ext uri="{FF2B5EF4-FFF2-40B4-BE49-F238E27FC236}">
                <a16:creationId xmlns:a16="http://schemas.microsoft.com/office/drawing/2014/main" id="{BCF429CA-C856-3B33-F6F1-15B00DA9FFC8}"/>
              </a:ext>
            </a:extLst>
          </p:cNvPr>
          <p:cNvGrpSpPr/>
          <p:nvPr/>
        </p:nvGrpSpPr>
        <p:grpSpPr>
          <a:xfrm>
            <a:off x="866910" y="4717328"/>
            <a:ext cx="1522998" cy="514367"/>
            <a:chOff x="889890" y="4977171"/>
            <a:chExt cx="1522998" cy="514367"/>
          </a:xfrm>
        </p:grpSpPr>
        <p:sp>
          <p:nvSpPr>
            <p:cNvPr id="2" name="모서리가 둥근 직사각형 1">
              <a:extLst>
                <a:ext uri="{FF2B5EF4-FFF2-40B4-BE49-F238E27FC236}">
                  <a16:creationId xmlns:a16="http://schemas.microsoft.com/office/drawing/2014/main" id="{840FC394-ED55-125E-6379-A8BE16F9CC89}"/>
                </a:ext>
              </a:extLst>
            </p:cNvPr>
            <p:cNvSpPr/>
            <p:nvPr/>
          </p:nvSpPr>
          <p:spPr>
            <a:xfrm>
              <a:off x="889891" y="5026667"/>
              <a:ext cx="1522997" cy="46487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0" name="TextBox 39">
              <a:extLst>
                <a:ext uri="{FF2B5EF4-FFF2-40B4-BE49-F238E27FC236}">
                  <a16:creationId xmlns:a16="http://schemas.microsoft.com/office/drawing/2014/main" id="{44A158C0-9A4C-9DFE-6D45-288F3B48C7D6}"/>
                </a:ext>
              </a:extLst>
            </p:cNvPr>
            <p:cNvSpPr txBox="1"/>
            <p:nvPr/>
          </p:nvSpPr>
          <p:spPr>
            <a:xfrm>
              <a:off x="889890" y="4977171"/>
              <a:ext cx="1522997" cy="464871"/>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spc="300" dirty="0">
                  <a:solidFill>
                    <a:schemeClr val="bg1"/>
                  </a:solidFill>
                </a:rPr>
                <a:t>TEAM 7</a:t>
              </a:r>
            </a:p>
          </p:txBody>
        </p:sp>
      </p:grpSp>
      <p:sp>
        <p:nvSpPr>
          <p:cNvPr id="5" name="TextBox 4">
            <a:extLst>
              <a:ext uri="{FF2B5EF4-FFF2-40B4-BE49-F238E27FC236}">
                <a16:creationId xmlns:a16="http://schemas.microsoft.com/office/drawing/2014/main" id="{A2F219EA-475D-7BF6-B5AB-41042A3D4CD5}"/>
              </a:ext>
            </a:extLst>
          </p:cNvPr>
          <p:cNvSpPr txBox="1"/>
          <p:nvPr/>
        </p:nvSpPr>
        <p:spPr>
          <a:xfrm>
            <a:off x="866911" y="5281191"/>
            <a:ext cx="2315351" cy="923330"/>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nSpc>
                <a:spcPct val="100000"/>
              </a:lnSpc>
            </a:pPr>
            <a:r>
              <a:rPr lang="pt-BR" altLang="ko-KR" sz="1800" b="1" spc="300" dirty="0">
                <a:solidFill>
                  <a:schemeClr val="bg1"/>
                </a:solidFill>
              </a:rPr>
              <a:t>Vishnu Hidesh</a:t>
            </a:r>
          </a:p>
          <a:p>
            <a:pPr>
              <a:lnSpc>
                <a:spcPct val="100000"/>
              </a:lnSpc>
            </a:pPr>
            <a:r>
              <a:rPr lang="pt-BR" altLang="ko-KR" sz="1800" b="1" spc="300" dirty="0">
                <a:solidFill>
                  <a:schemeClr val="bg1"/>
                </a:solidFill>
              </a:rPr>
              <a:t>Amith E K</a:t>
            </a:r>
          </a:p>
          <a:p>
            <a:pPr>
              <a:lnSpc>
                <a:spcPct val="100000"/>
              </a:lnSpc>
            </a:pPr>
            <a:r>
              <a:rPr lang="pt-BR" altLang="ko-KR" sz="1800" b="1" spc="300" dirty="0">
                <a:solidFill>
                  <a:schemeClr val="bg1"/>
                </a:solidFill>
              </a:rPr>
              <a:t>Sharun T N</a:t>
            </a:r>
          </a:p>
        </p:txBody>
      </p:sp>
    </p:spTree>
    <p:extLst>
      <p:ext uri="{BB962C8B-B14F-4D97-AF65-F5344CB8AC3E}">
        <p14:creationId xmlns:p14="http://schemas.microsoft.com/office/powerpoint/2010/main" val="1055997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1315087-17A1-B7F1-CBD0-9AF9BA3DE2B5}"/>
              </a:ext>
            </a:extLst>
          </p:cNvPr>
          <p:cNvSpPr txBox="1"/>
          <p:nvPr/>
        </p:nvSpPr>
        <p:spPr>
          <a:xfrm>
            <a:off x="6535784" y="3742699"/>
            <a:ext cx="4593769" cy="2002728"/>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r>
              <a:rPr lang="en-US" altLang="ko-KR" sz="1200" dirty="0">
                <a:solidFill>
                  <a:schemeClr val="tx1"/>
                </a:solidFill>
              </a:rPr>
              <a:t>FitFuel is like having a nutrition expert in your pocket. This web application is designed to simplify healthy eating. With its advanced food recognition AI, it can quickly figure out what you're eating and tell you its nutritional value. It goes beyond that – it provides tailored diet suggestions based on your health objectives. Whether you're looking to lose weight, maintain your fitness, or simply eat better, FitFuel is there to guide you every step of the way.</a:t>
            </a:r>
            <a:endParaRPr lang="pt-BR" altLang="ko-KR" sz="1200" dirty="0">
              <a:solidFill>
                <a:schemeClr val="tx1"/>
              </a:solidFill>
            </a:endParaRPr>
          </a:p>
        </p:txBody>
      </p:sp>
      <p:sp>
        <p:nvSpPr>
          <p:cNvPr id="18" name="직사각형 17">
            <a:extLst>
              <a:ext uri="{FF2B5EF4-FFF2-40B4-BE49-F238E27FC236}">
                <a16:creationId xmlns:a16="http://schemas.microsoft.com/office/drawing/2014/main" id="{0FAE19B2-BD92-79DD-932F-BA82919F8FD0}"/>
              </a:ext>
            </a:extLst>
          </p:cNvPr>
          <p:cNvSpPr/>
          <p:nvPr/>
        </p:nvSpPr>
        <p:spPr>
          <a:xfrm>
            <a:off x="6535785" y="1158922"/>
            <a:ext cx="5008515" cy="1200329"/>
          </a:xfrm>
          <a:prstGeom prst="rect">
            <a:avLst/>
          </a:prstGeom>
          <a:noFill/>
        </p:spPr>
        <p:txBody>
          <a:bodyPr wrap="square" rtlCol="0">
            <a:spAutoFit/>
          </a:bodyPr>
          <a:lstStyle/>
          <a:p>
            <a:r>
              <a:rPr lang="en-US" altLang="ko-Kore-KR" sz="3600" spc="-150" dirty="0">
                <a:latin typeface="+mj-lt"/>
              </a:rPr>
              <a:t>WHAT IS</a:t>
            </a:r>
          </a:p>
          <a:p>
            <a:r>
              <a:rPr lang="en-US" altLang="ko-Kore-KR" sz="3600" b="1" spc="-150" dirty="0">
                <a:solidFill>
                  <a:schemeClr val="accent1"/>
                </a:solidFill>
                <a:latin typeface="+mj-lt"/>
              </a:rPr>
              <a:t>FITFUEL?</a:t>
            </a:r>
            <a:endParaRPr lang="ko-Kore-KR" altLang="en-US" sz="3600" spc="-150" dirty="0">
              <a:latin typeface="+mj-lt"/>
            </a:endParaRPr>
          </a:p>
        </p:txBody>
      </p:sp>
      <p:sp>
        <p:nvSpPr>
          <p:cNvPr id="6" name="TextBox 5">
            <a:extLst>
              <a:ext uri="{FF2B5EF4-FFF2-40B4-BE49-F238E27FC236}">
                <a16:creationId xmlns:a16="http://schemas.microsoft.com/office/drawing/2014/main" id="{E72BDC78-E011-AE8E-2B2A-19C6EDB34B3B}"/>
              </a:ext>
            </a:extLst>
          </p:cNvPr>
          <p:cNvSpPr txBox="1"/>
          <p:nvPr/>
        </p:nvSpPr>
        <p:spPr>
          <a:xfrm>
            <a:off x="6535785" y="2003206"/>
            <a:ext cx="4293324" cy="1725729"/>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endParaRPr lang="en-US" altLang="ko-KR" sz="1200" b="1" dirty="0">
              <a:solidFill>
                <a:schemeClr val="tx1"/>
              </a:solidFill>
            </a:endParaRPr>
          </a:p>
          <a:p>
            <a:r>
              <a:rPr lang="en-US" altLang="ko-KR" sz="1200" b="1" dirty="0">
                <a:solidFill>
                  <a:schemeClr val="tx1"/>
                </a:solidFill>
              </a:rPr>
              <a:t>FitFuel is a smart website that helps you eat healthier. It uses clever technology to recognize the food you're eating and tells you how good it is for you. It also gives you advice on what to eat based on how healthy you want to be. It's like a friendly guide to better eating and living well.</a:t>
            </a:r>
            <a:endParaRPr lang="pt-BR" altLang="ko-KR" sz="1200" b="1" dirty="0">
              <a:solidFill>
                <a:schemeClr val="tx1"/>
              </a:solidFill>
            </a:endParaRPr>
          </a:p>
        </p:txBody>
      </p:sp>
      <p:pic>
        <p:nvPicPr>
          <p:cNvPr id="8" name="Picture Placeholder 7" descr="A group of vegetables and fruits&#10;&#10;Description automatically generated">
            <a:extLst>
              <a:ext uri="{FF2B5EF4-FFF2-40B4-BE49-F238E27FC236}">
                <a16:creationId xmlns:a16="http://schemas.microsoft.com/office/drawing/2014/main" id="{BD2B5662-5EB0-A9AE-FAA8-BD8DB37A396E}"/>
              </a:ext>
            </a:extLst>
          </p:cNvPr>
          <p:cNvPicPr>
            <a:picLocks noGrp="1" noChangeAspect="1"/>
          </p:cNvPicPr>
          <p:nvPr>
            <p:ph type="pic" sz="quarter" idx="13"/>
          </p:nvPr>
        </p:nvPicPr>
        <p:blipFill>
          <a:blip r:embed="rId2"/>
          <a:srcRect l="20391" r="20391"/>
          <a:stretch>
            <a:fillRect/>
          </a:stretch>
        </p:blipFill>
        <p:spPr/>
      </p:pic>
      <p:pic>
        <p:nvPicPr>
          <p:cNvPr id="13" name="Picture Placeholder 12" descr="A bowl of salad and dumbbells next to a measuring tape&#10;&#10;Description automatically generated">
            <a:extLst>
              <a:ext uri="{FF2B5EF4-FFF2-40B4-BE49-F238E27FC236}">
                <a16:creationId xmlns:a16="http://schemas.microsoft.com/office/drawing/2014/main" id="{CECB456A-45D7-0752-C2BE-AF0C1505F7F5}"/>
              </a:ext>
            </a:extLst>
          </p:cNvPr>
          <p:cNvPicPr>
            <a:picLocks noGrp="1" noChangeAspect="1"/>
          </p:cNvPicPr>
          <p:nvPr>
            <p:ph type="pic" sz="quarter" idx="14"/>
          </p:nvPr>
        </p:nvPicPr>
        <p:blipFill>
          <a:blip r:embed="rId3"/>
          <a:srcRect l="15188" r="15188"/>
          <a:stretch>
            <a:fillRect/>
          </a:stretch>
        </p:blipFill>
        <p:spPr>
          <a:ln w="196850">
            <a:solidFill>
              <a:schemeClr val="bg1"/>
            </a:solidFill>
            <a:miter lim="800000"/>
          </a:ln>
        </p:spPr>
      </p:pic>
    </p:spTree>
    <p:extLst>
      <p:ext uri="{BB962C8B-B14F-4D97-AF65-F5344CB8AC3E}">
        <p14:creationId xmlns:p14="http://schemas.microsoft.com/office/powerpoint/2010/main" val="252570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Placeholder 17" descr="A heart shaped bowl of fruits and vegetables&#10;&#10;Description automatically generated">
            <a:extLst>
              <a:ext uri="{FF2B5EF4-FFF2-40B4-BE49-F238E27FC236}">
                <a16:creationId xmlns:a16="http://schemas.microsoft.com/office/drawing/2014/main" id="{21D1A66F-7101-32EF-D0E7-F67FBB1CD083}"/>
              </a:ext>
            </a:extLst>
          </p:cNvPr>
          <p:cNvPicPr>
            <a:picLocks noGrp="1" noChangeAspect="1"/>
          </p:cNvPicPr>
          <p:nvPr>
            <p:ph type="pic" sz="quarter" idx="15"/>
          </p:nvPr>
        </p:nvPicPr>
        <p:blipFill>
          <a:blip r:embed="rId2"/>
          <a:srcRect t="7813" b="7813"/>
          <a:stretch>
            <a:fillRect/>
          </a:stretch>
        </p:blipFill>
        <p:spPr/>
      </p:pic>
      <p:sp>
        <p:nvSpPr>
          <p:cNvPr id="3" name="직사각형 2">
            <a:extLst>
              <a:ext uri="{FF2B5EF4-FFF2-40B4-BE49-F238E27FC236}">
                <a16:creationId xmlns:a16="http://schemas.microsoft.com/office/drawing/2014/main" id="{8A5E5C16-B907-B1A1-49DE-61D0BC5CEDA2}"/>
              </a:ext>
            </a:extLst>
          </p:cNvPr>
          <p:cNvSpPr/>
          <p:nvPr/>
        </p:nvSpPr>
        <p:spPr>
          <a:xfrm>
            <a:off x="0" y="2992582"/>
            <a:ext cx="12192000" cy="3865418"/>
          </a:xfrm>
          <a:prstGeom prst="rect">
            <a:avLst/>
          </a:prstGeom>
          <a:solidFill>
            <a:schemeClr val="accent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5">
            <a:extLst>
              <a:ext uri="{FF2B5EF4-FFF2-40B4-BE49-F238E27FC236}">
                <a16:creationId xmlns:a16="http://schemas.microsoft.com/office/drawing/2014/main" id="{FD439D7D-91FC-E3C5-4E66-6E82996E5FDD}"/>
              </a:ext>
            </a:extLst>
          </p:cNvPr>
          <p:cNvSpPr/>
          <p:nvPr/>
        </p:nvSpPr>
        <p:spPr>
          <a:xfrm>
            <a:off x="0" y="1516479"/>
            <a:ext cx="12192000" cy="1476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TextBox 8">
            <a:extLst>
              <a:ext uri="{FF2B5EF4-FFF2-40B4-BE49-F238E27FC236}">
                <a16:creationId xmlns:a16="http://schemas.microsoft.com/office/drawing/2014/main" id="{797A921A-CA4B-C38A-1787-7BBE8124D72D}"/>
              </a:ext>
            </a:extLst>
          </p:cNvPr>
          <p:cNvSpPr txBox="1"/>
          <p:nvPr/>
        </p:nvSpPr>
        <p:spPr>
          <a:xfrm>
            <a:off x="2033473" y="1868684"/>
            <a:ext cx="8125055" cy="671851"/>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2800" b="1" dirty="0">
                <a:solidFill>
                  <a:schemeClr val="bg1"/>
                </a:solidFill>
              </a:rPr>
              <a:t>OBJECTIVES OF FITFUEL</a:t>
            </a:r>
          </a:p>
        </p:txBody>
      </p:sp>
      <p:sp>
        <p:nvSpPr>
          <p:cNvPr id="7" name="TextBox 6">
            <a:extLst>
              <a:ext uri="{FF2B5EF4-FFF2-40B4-BE49-F238E27FC236}">
                <a16:creationId xmlns:a16="http://schemas.microsoft.com/office/drawing/2014/main" id="{E4442CD5-8B2F-5FD2-8500-2C4D7456F88B}"/>
              </a:ext>
            </a:extLst>
          </p:cNvPr>
          <p:cNvSpPr txBox="1"/>
          <p:nvPr/>
        </p:nvSpPr>
        <p:spPr>
          <a:xfrm>
            <a:off x="1657991" y="3784728"/>
            <a:ext cx="2425337" cy="880369"/>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dirty="0">
                <a:solidFill>
                  <a:schemeClr val="bg1"/>
                </a:solidFill>
                <a:latin typeface="+mj-lt"/>
              </a:rPr>
              <a:t>Effortless Nutrition Tracking</a:t>
            </a:r>
          </a:p>
        </p:txBody>
      </p:sp>
      <p:sp>
        <p:nvSpPr>
          <p:cNvPr id="8" name="TextBox 7">
            <a:extLst>
              <a:ext uri="{FF2B5EF4-FFF2-40B4-BE49-F238E27FC236}">
                <a16:creationId xmlns:a16="http://schemas.microsoft.com/office/drawing/2014/main" id="{1BDEFD52-0A36-6A91-47F7-F5F549474139}"/>
              </a:ext>
            </a:extLst>
          </p:cNvPr>
          <p:cNvSpPr txBox="1"/>
          <p:nvPr/>
        </p:nvSpPr>
        <p:spPr>
          <a:xfrm>
            <a:off x="1657991" y="5032686"/>
            <a:ext cx="2425337" cy="879087"/>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dirty="0">
                <a:solidFill>
                  <a:schemeClr val="bg1"/>
                </a:solidFill>
                <a:latin typeface="+mj-lt"/>
              </a:rPr>
              <a:t>Achieve Health Goals</a:t>
            </a:r>
          </a:p>
        </p:txBody>
      </p:sp>
      <p:sp>
        <p:nvSpPr>
          <p:cNvPr id="13" name="TextBox 12">
            <a:extLst>
              <a:ext uri="{FF2B5EF4-FFF2-40B4-BE49-F238E27FC236}">
                <a16:creationId xmlns:a16="http://schemas.microsoft.com/office/drawing/2014/main" id="{E1A24F51-77AA-FE06-0B96-4200524C2F38}"/>
              </a:ext>
            </a:extLst>
          </p:cNvPr>
          <p:cNvSpPr txBox="1"/>
          <p:nvPr/>
        </p:nvSpPr>
        <p:spPr>
          <a:xfrm>
            <a:off x="5016332" y="3784728"/>
            <a:ext cx="2425337" cy="880369"/>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dirty="0">
                <a:solidFill>
                  <a:schemeClr val="bg1"/>
                </a:solidFill>
                <a:latin typeface="+mj-lt"/>
              </a:rPr>
              <a:t>Holistic Health Assessment</a:t>
            </a:r>
          </a:p>
        </p:txBody>
      </p:sp>
      <p:sp>
        <p:nvSpPr>
          <p:cNvPr id="14" name="TextBox 13">
            <a:extLst>
              <a:ext uri="{FF2B5EF4-FFF2-40B4-BE49-F238E27FC236}">
                <a16:creationId xmlns:a16="http://schemas.microsoft.com/office/drawing/2014/main" id="{C9CDE3BB-41F5-4F03-F177-AF9D4450B1E8}"/>
              </a:ext>
            </a:extLst>
          </p:cNvPr>
          <p:cNvSpPr txBox="1"/>
          <p:nvPr/>
        </p:nvSpPr>
        <p:spPr>
          <a:xfrm>
            <a:off x="5016332" y="5032686"/>
            <a:ext cx="2425337" cy="880369"/>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dirty="0">
                <a:solidFill>
                  <a:schemeClr val="bg1"/>
                </a:solidFill>
                <a:latin typeface="+mj-lt"/>
              </a:rPr>
              <a:t>Accurate Nutritional Insight</a:t>
            </a:r>
          </a:p>
        </p:txBody>
      </p:sp>
      <p:sp>
        <p:nvSpPr>
          <p:cNvPr id="16" name="TextBox 15">
            <a:extLst>
              <a:ext uri="{FF2B5EF4-FFF2-40B4-BE49-F238E27FC236}">
                <a16:creationId xmlns:a16="http://schemas.microsoft.com/office/drawing/2014/main" id="{F6AA5944-F431-9F2B-7548-E891B05B241C}"/>
              </a:ext>
            </a:extLst>
          </p:cNvPr>
          <p:cNvSpPr txBox="1"/>
          <p:nvPr/>
        </p:nvSpPr>
        <p:spPr>
          <a:xfrm>
            <a:off x="8374674" y="3784728"/>
            <a:ext cx="2425337" cy="880369"/>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en-IN" sz="1800" b="1" i="0" dirty="0">
                <a:solidFill>
                  <a:schemeClr val="bg1"/>
                </a:solidFill>
                <a:effectLst/>
                <a:latin typeface="+mj-lt"/>
              </a:rPr>
              <a:t>Personalized Wellness Journey</a:t>
            </a:r>
            <a:endParaRPr lang="pt-BR" altLang="ko-KR" dirty="0">
              <a:solidFill>
                <a:schemeClr val="bg1"/>
              </a:solidFill>
              <a:latin typeface="+mj-lt"/>
            </a:endParaRPr>
          </a:p>
        </p:txBody>
      </p:sp>
      <p:sp>
        <p:nvSpPr>
          <p:cNvPr id="17" name="TextBox 16">
            <a:extLst>
              <a:ext uri="{FF2B5EF4-FFF2-40B4-BE49-F238E27FC236}">
                <a16:creationId xmlns:a16="http://schemas.microsoft.com/office/drawing/2014/main" id="{49AB936D-5859-AE45-DD0E-EA3CE0AD56B4}"/>
              </a:ext>
            </a:extLst>
          </p:cNvPr>
          <p:cNvSpPr txBox="1"/>
          <p:nvPr/>
        </p:nvSpPr>
        <p:spPr>
          <a:xfrm>
            <a:off x="8374674" y="5032686"/>
            <a:ext cx="2425337" cy="880369"/>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dirty="0">
                <a:solidFill>
                  <a:schemeClr val="bg1"/>
                </a:solidFill>
                <a:latin typeface="+mj-lt"/>
              </a:rPr>
              <a:t>Tailored Progress Tracking</a:t>
            </a:r>
          </a:p>
        </p:txBody>
      </p:sp>
    </p:spTree>
    <p:extLst>
      <p:ext uri="{BB962C8B-B14F-4D97-AF65-F5344CB8AC3E}">
        <p14:creationId xmlns:p14="http://schemas.microsoft.com/office/powerpoint/2010/main" val="3692929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descr="A close up of fruits and vegetables&#10;&#10;Description automatically generated">
            <a:extLst>
              <a:ext uri="{FF2B5EF4-FFF2-40B4-BE49-F238E27FC236}">
                <a16:creationId xmlns:a16="http://schemas.microsoft.com/office/drawing/2014/main" id="{A65E3A01-DAC0-CB65-17F5-5EFE7D3CC8DF}"/>
              </a:ext>
            </a:extLst>
          </p:cNvPr>
          <p:cNvPicPr>
            <a:picLocks noGrp="1" noChangeAspect="1"/>
          </p:cNvPicPr>
          <p:nvPr>
            <p:ph type="pic" sz="quarter" idx="15"/>
          </p:nvPr>
        </p:nvPicPr>
        <p:blipFill>
          <a:blip r:embed="rId2"/>
          <a:srcRect l="3333" r="3333"/>
          <a:stretch>
            <a:fillRect/>
          </a:stretch>
        </p:blipFill>
        <p:spPr/>
      </p:pic>
      <p:sp>
        <p:nvSpPr>
          <p:cNvPr id="3" name="직사각형 2">
            <a:extLst>
              <a:ext uri="{FF2B5EF4-FFF2-40B4-BE49-F238E27FC236}">
                <a16:creationId xmlns:a16="http://schemas.microsoft.com/office/drawing/2014/main" id="{8A5E5C16-B907-B1A1-49DE-61D0BC5CEDA2}"/>
              </a:ext>
            </a:extLst>
          </p:cNvPr>
          <p:cNvSpPr/>
          <p:nvPr/>
        </p:nvSpPr>
        <p:spPr>
          <a:xfrm>
            <a:off x="0" y="2992582"/>
            <a:ext cx="12192000" cy="3865418"/>
          </a:xfrm>
          <a:prstGeom prst="rect">
            <a:avLst/>
          </a:prstGeom>
          <a:solidFill>
            <a:schemeClr val="accent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5">
            <a:extLst>
              <a:ext uri="{FF2B5EF4-FFF2-40B4-BE49-F238E27FC236}">
                <a16:creationId xmlns:a16="http://schemas.microsoft.com/office/drawing/2014/main" id="{FD439D7D-91FC-E3C5-4E66-6E82996E5FDD}"/>
              </a:ext>
            </a:extLst>
          </p:cNvPr>
          <p:cNvSpPr/>
          <p:nvPr/>
        </p:nvSpPr>
        <p:spPr>
          <a:xfrm>
            <a:off x="0" y="1516479"/>
            <a:ext cx="12192000" cy="1476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TextBox 8">
            <a:extLst>
              <a:ext uri="{FF2B5EF4-FFF2-40B4-BE49-F238E27FC236}">
                <a16:creationId xmlns:a16="http://schemas.microsoft.com/office/drawing/2014/main" id="{797A921A-CA4B-C38A-1787-7BBE8124D72D}"/>
              </a:ext>
            </a:extLst>
          </p:cNvPr>
          <p:cNvSpPr txBox="1"/>
          <p:nvPr/>
        </p:nvSpPr>
        <p:spPr>
          <a:xfrm>
            <a:off x="2033473" y="1868684"/>
            <a:ext cx="8125055" cy="671851"/>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2800" b="1" dirty="0">
                <a:solidFill>
                  <a:schemeClr val="bg1"/>
                </a:solidFill>
              </a:rPr>
              <a:t>MOTIVATION FOR FITFUEL</a:t>
            </a:r>
          </a:p>
        </p:txBody>
      </p:sp>
      <p:sp>
        <p:nvSpPr>
          <p:cNvPr id="7" name="TextBox 6">
            <a:extLst>
              <a:ext uri="{FF2B5EF4-FFF2-40B4-BE49-F238E27FC236}">
                <a16:creationId xmlns:a16="http://schemas.microsoft.com/office/drawing/2014/main" id="{E4442CD5-8B2F-5FD2-8500-2C4D7456F88B}"/>
              </a:ext>
            </a:extLst>
          </p:cNvPr>
          <p:cNvSpPr txBox="1"/>
          <p:nvPr/>
        </p:nvSpPr>
        <p:spPr>
          <a:xfrm>
            <a:off x="1657991" y="3784728"/>
            <a:ext cx="2425337" cy="880369"/>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dirty="0">
                <a:solidFill>
                  <a:schemeClr val="bg1"/>
                </a:solidFill>
                <a:latin typeface="+mj-lt"/>
              </a:rPr>
              <a:t>Growing health awareness</a:t>
            </a:r>
          </a:p>
        </p:txBody>
      </p:sp>
      <p:sp>
        <p:nvSpPr>
          <p:cNvPr id="8" name="TextBox 7">
            <a:extLst>
              <a:ext uri="{FF2B5EF4-FFF2-40B4-BE49-F238E27FC236}">
                <a16:creationId xmlns:a16="http://schemas.microsoft.com/office/drawing/2014/main" id="{1BDEFD52-0A36-6A91-47F7-F5F549474139}"/>
              </a:ext>
            </a:extLst>
          </p:cNvPr>
          <p:cNvSpPr txBox="1"/>
          <p:nvPr/>
        </p:nvSpPr>
        <p:spPr>
          <a:xfrm>
            <a:off x="1657991" y="5032686"/>
            <a:ext cx="2425337" cy="879087"/>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dirty="0">
                <a:solidFill>
                  <a:schemeClr val="bg1"/>
                </a:solidFill>
                <a:latin typeface="+mj-lt"/>
              </a:rPr>
              <a:t>Diverse dietary preferences</a:t>
            </a:r>
          </a:p>
        </p:txBody>
      </p:sp>
      <p:sp>
        <p:nvSpPr>
          <p:cNvPr id="13" name="TextBox 12">
            <a:extLst>
              <a:ext uri="{FF2B5EF4-FFF2-40B4-BE49-F238E27FC236}">
                <a16:creationId xmlns:a16="http://schemas.microsoft.com/office/drawing/2014/main" id="{E1A24F51-77AA-FE06-0B96-4200524C2F38}"/>
              </a:ext>
            </a:extLst>
          </p:cNvPr>
          <p:cNvSpPr txBox="1"/>
          <p:nvPr/>
        </p:nvSpPr>
        <p:spPr>
          <a:xfrm>
            <a:off x="5016332" y="3784728"/>
            <a:ext cx="2425337" cy="880369"/>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en-US" altLang="ko-KR" sz="1800" b="1" dirty="0">
                <a:solidFill>
                  <a:schemeClr val="bg1"/>
                </a:solidFill>
                <a:latin typeface="+mj-lt"/>
              </a:rPr>
              <a:t>Time constraints and busy lifestyles</a:t>
            </a:r>
            <a:endParaRPr lang="pt-BR" altLang="ko-KR" sz="1800" b="1" dirty="0">
              <a:solidFill>
                <a:schemeClr val="bg1"/>
              </a:solidFill>
              <a:latin typeface="+mj-lt"/>
            </a:endParaRPr>
          </a:p>
        </p:txBody>
      </p:sp>
      <p:sp>
        <p:nvSpPr>
          <p:cNvPr id="14" name="TextBox 13">
            <a:extLst>
              <a:ext uri="{FF2B5EF4-FFF2-40B4-BE49-F238E27FC236}">
                <a16:creationId xmlns:a16="http://schemas.microsoft.com/office/drawing/2014/main" id="{C9CDE3BB-41F5-4F03-F177-AF9D4450B1E8}"/>
              </a:ext>
            </a:extLst>
          </p:cNvPr>
          <p:cNvSpPr txBox="1"/>
          <p:nvPr/>
        </p:nvSpPr>
        <p:spPr>
          <a:xfrm>
            <a:off x="5016332" y="5032686"/>
            <a:ext cx="2425337" cy="880369"/>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b="1" dirty="0">
                <a:solidFill>
                  <a:schemeClr val="bg1"/>
                </a:solidFill>
                <a:latin typeface="+mj-lt"/>
              </a:rPr>
              <a:t>Inaccuracies in existing solutions</a:t>
            </a:r>
          </a:p>
        </p:txBody>
      </p:sp>
      <p:sp>
        <p:nvSpPr>
          <p:cNvPr id="16" name="TextBox 15">
            <a:extLst>
              <a:ext uri="{FF2B5EF4-FFF2-40B4-BE49-F238E27FC236}">
                <a16:creationId xmlns:a16="http://schemas.microsoft.com/office/drawing/2014/main" id="{F6AA5944-F431-9F2B-7548-E891B05B241C}"/>
              </a:ext>
            </a:extLst>
          </p:cNvPr>
          <p:cNvSpPr txBox="1"/>
          <p:nvPr/>
        </p:nvSpPr>
        <p:spPr>
          <a:xfrm>
            <a:off x="8238068" y="3784728"/>
            <a:ext cx="2675466" cy="879087"/>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en-IN" sz="1800" b="1" i="0" dirty="0">
                <a:solidFill>
                  <a:schemeClr val="bg1"/>
                </a:solidFill>
                <a:effectLst/>
                <a:latin typeface="+mj-lt"/>
              </a:rPr>
              <a:t>Complexity of nutrition information</a:t>
            </a:r>
            <a:endParaRPr lang="pt-BR" altLang="ko-KR" dirty="0">
              <a:solidFill>
                <a:schemeClr val="bg1"/>
              </a:solidFill>
              <a:latin typeface="+mj-lt"/>
            </a:endParaRPr>
          </a:p>
        </p:txBody>
      </p:sp>
      <p:sp>
        <p:nvSpPr>
          <p:cNvPr id="17" name="TextBox 16">
            <a:extLst>
              <a:ext uri="{FF2B5EF4-FFF2-40B4-BE49-F238E27FC236}">
                <a16:creationId xmlns:a16="http://schemas.microsoft.com/office/drawing/2014/main" id="{49AB936D-5859-AE45-DD0E-EA3CE0AD56B4}"/>
              </a:ext>
            </a:extLst>
          </p:cNvPr>
          <p:cNvSpPr txBox="1"/>
          <p:nvPr/>
        </p:nvSpPr>
        <p:spPr>
          <a:xfrm>
            <a:off x="8374674" y="5032686"/>
            <a:ext cx="2425337" cy="880369"/>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en-US" altLang="ko-KR" sz="1800" b="1" dirty="0">
                <a:solidFill>
                  <a:schemeClr val="bg1"/>
                </a:solidFill>
                <a:latin typeface="+mj-lt"/>
              </a:rPr>
              <a:t>Advancements in AI and technology</a:t>
            </a:r>
            <a:endParaRPr lang="pt-BR" altLang="ko-KR" sz="1800" b="1" dirty="0">
              <a:solidFill>
                <a:schemeClr val="bg1"/>
              </a:solidFill>
              <a:latin typeface="+mj-lt"/>
            </a:endParaRPr>
          </a:p>
        </p:txBody>
      </p:sp>
    </p:spTree>
    <p:extLst>
      <p:ext uri="{BB962C8B-B14F-4D97-AF65-F5344CB8AC3E}">
        <p14:creationId xmlns:p14="http://schemas.microsoft.com/office/powerpoint/2010/main" val="2439435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different foods in bowls&#10;&#10;Description automatically generated">
            <a:extLst>
              <a:ext uri="{FF2B5EF4-FFF2-40B4-BE49-F238E27FC236}">
                <a16:creationId xmlns:a16="http://schemas.microsoft.com/office/drawing/2014/main" id="{1BCFAE35-263E-79DA-1C65-8157770C62DC}"/>
              </a:ext>
            </a:extLst>
          </p:cNvPr>
          <p:cNvPicPr>
            <a:picLocks noGrp="1" noChangeAspect="1"/>
          </p:cNvPicPr>
          <p:nvPr>
            <p:ph type="pic" sz="quarter" idx="10"/>
          </p:nvPr>
        </p:nvPicPr>
        <p:blipFill>
          <a:blip r:embed="rId2"/>
          <a:srcRect t="3125" b="3125"/>
          <a:stretch>
            <a:fillRect/>
          </a:stretch>
        </p:blipFill>
        <p:spPr/>
      </p:pic>
      <p:sp>
        <p:nvSpPr>
          <p:cNvPr id="14" name="직사각형 13">
            <a:extLst>
              <a:ext uri="{FF2B5EF4-FFF2-40B4-BE49-F238E27FC236}">
                <a16:creationId xmlns:a16="http://schemas.microsoft.com/office/drawing/2014/main" id="{BD667F1F-F412-29A0-052E-A6FEA25842FB}"/>
              </a:ext>
            </a:extLst>
          </p:cNvPr>
          <p:cNvSpPr/>
          <p:nvPr/>
        </p:nvSpPr>
        <p:spPr>
          <a:xfrm>
            <a:off x="-1" y="1"/>
            <a:ext cx="10980421" cy="6857999"/>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제목 6">
            <a:extLst>
              <a:ext uri="{FF2B5EF4-FFF2-40B4-BE49-F238E27FC236}">
                <a16:creationId xmlns:a16="http://schemas.microsoft.com/office/drawing/2014/main" id="{26AA1C96-CADF-E944-809B-DEE7794064DD}"/>
              </a:ext>
            </a:extLst>
          </p:cNvPr>
          <p:cNvSpPr>
            <a:spLocks noGrp="1"/>
          </p:cNvSpPr>
          <p:nvPr>
            <p:ph type="title"/>
          </p:nvPr>
        </p:nvSpPr>
        <p:spPr/>
        <p:txBody>
          <a:bodyPr/>
          <a:lstStyle/>
          <a:p>
            <a:r>
              <a:rPr lang="en-US" altLang="en-US" b="1" dirty="0"/>
              <a:t>LIMITATIONS OF </a:t>
            </a:r>
            <a:r>
              <a:rPr lang="en-US" altLang="en-US" b="1" dirty="0">
                <a:solidFill>
                  <a:srgbClr val="E75923"/>
                </a:solidFill>
              </a:rPr>
              <a:t>EXISTING SYSTEMS.</a:t>
            </a:r>
            <a:endParaRPr lang="ko-Kore-KR" altLang="en-US" b="1" dirty="0">
              <a:solidFill>
                <a:srgbClr val="E75923"/>
              </a:solidFill>
            </a:endParaRPr>
          </a:p>
        </p:txBody>
      </p:sp>
      <p:sp>
        <p:nvSpPr>
          <p:cNvPr id="31" name="텍스트 개체 틀 3">
            <a:extLst>
              <a:ext uri="{FF2B5EF4-FFF2-40B4-BE49-F238E27FC236}">
                <a16:creationId xmlns:a16="http://schemas.microsoft.com/office/drawing/2014/main" id="{26A1C195-65E2-5C48-96D9-E320967A2E21}"/>
              </a:ext>
            </a:extLst>
          </p:cNvPr>
          <p:cNvSpPr>
            <a:spLocks noGrp="1"/>
          </p:cNvSpPr>
          <p:nvPr>
            <p:ph type="body" sz="quarter" idx="15"/>
          </p:nvPr>
        </p:nvSpPr>
        <p:spPr>
          <a:xfrm>
            <a:off x="802376" y="1988820"/>
            <a:ext cx="9603157" cy="4087083"/>
          </a:xfrm>
        </p:spPr>
        <p:txBody>
          <a:bodyPr/>
          <a:lstStyle/>
          <a:p>
            <a:pPr marL="342900" indent="-342900" algn="l">
              <a:buFont typeface="+mj-lt"/>
              <a:buAutoNum type="arabicPeriod"/>
            </a:pPr>
            <a:r>
              <a:rPr lang="en-US" b="1" i="0" dirty="0">
                <a:effectLst/>
                <a:latin typeface="Söhne"/>
              </a:rPr>
              <a:t>Fragmented Solutions:</a:t>
            </a:r>
            <a:r>
              <a:rPr lang="en-US" b="0" i="0" dirty="0">
                <a:effectLst/>
                <a:latin typeface="Söhne"/>
              </a:rPr>
              <a:t> Many apps focus on only one aspect, such as food tracking or health                              assessment, leaving users to manage multiple platforms for a complete health picture.</a:t>
            </a:r>
          </a:p>
          <a:p>
            <a:pPr marL="342900" indent="-342900" algn="l">
              <a:buFont typeface="+mj-lt"/>
              <a:buAutoNum type="arabicPeriod"/>
            </a:pPr>
            <a:r>
              <a:rPr lang="en-US" b="1" i="0" dirty="0">
                <a:effectLst/>
                <a:latin typeface="Söhne"/>
              </a:rPr>
              <a:t>Inaccurate Tracking:</a:t>
            </a:r>
            <a:r>
              <a:rPr lang="en-US" b="0" i="0" dirty="0">
                <a:effectLst/>
                <a:latin typeface="Söhne"/>
              </a:rPr>
              <a:t> Existing food recognition systems may struggle to accurately identify foods   and portions, leading to imprecise nutritional tracking.</a:t>
            </a:r>
          </a:p>
          <a:p>
            <a:pPr marL="342900" indent="-342900" algn="l">
              <a:buFont typeface="+mj-lt"/>
              <a:buAutoNum type="arabicPeriod"/>
            </a:pPr>
            <a:r>
              <a:rPr lang="en-US" b="1" i="0" dirty="0">
                <a:effectLst/>
                <a:latin typeface="Söhne"/>
              </a:rPr>
              <a:t>Generalized Recommendations:</a:t>
            </a:r>
            <a:r>
              <a:rPr lang="en-US" b="0" i="0" dirty="0">
                <a:effectLst/>
                <a:latin typeface="Söhne"/>
              </a:rPr>
              <a:t> Common platforms offer generic diet advice that doesn’t                         consider individual health conditions or dietary preferences.</a:t>
            </a:r>
          </a:p>
          <a:p>
            <a:pPr marL="342900" indent="-342900" algn="l">
              <a:buFont typeface="+mj-lt"/>
              <a:buAutoNum type="arabicPeriod"/>
            </a:pPr>
            <a:r>
              <a:rPr lang="en-US" b="1" i="0" dirty="0">
                <a:effectLst/>
                <a:latin typeface="Söhne"/>
              </a:rPr>
              <a:t>Complex Interfaces:</a:t>
            </a:r>
            <a:r>
              <a:rPr lang="en-US" b="0" i="0" dirty="0">
                <a:effectLst/>
                <a:latin typeface="Söhne"/>
              </a:rPr>
              <a:t> Some apps have complex interfaces that hinder user experience and 	                   discourage consistent usage.</a:t>
            </a:r>
          </a:p>
          <a:p>
            <a:pPr marL="342900" indent="-342900" algn="l">
              <a:buFont typeface="+mj-lt"/>
              <a:buAutoNum type="arabicPeriod"/>
            </a:pPr>
            <a:r>
              <a:rPr lang="en-US" b="1" i="0" dirty="0">
                <a:effectLst/>
                <a:latin typeface="Söhne"/>
              </a:rPr>
              <a:t>Disconnected Tools:</a:t>
            </a:r>
            <a:r>
              <a:rPr lang="en-US" b="0" i="0" dirty="0">
                <a:effectLst/>
                <a:latin typeface="Söhne"/>
              </a:rPr>
              <a:t> Health assessment and food tracking tools often lack integration, making it                  challenging to understand the relationship between dietary choices and well-being.</a:t>
            </a:r>
          </a:p>
          <a:p>
            <a:pPr marL="342900" indent="-342900" algn="l">
              <a:buFont typeface="+mj-lt"/>
              <a:buAutoNum type="arabicPeriod"/>
            </a:pPr>
            <a:r>
              <a:rPr lang="en-US" b="1" i="0" dirty="0">
                <a:effectLst/>
                <a:latin typeface="Söhne"/>
              </a:rPr>
              <a:t>Data Privacy Concerns:</a:t>
            </a:r>
            <a:r>
              <a:rPr lang="en-US" b="0" i="0" dirty="0">
                <a:effectLst/>
                <a:latin typeface="Söhne"/>
              </a:rPr>
              <a:t> Users may have reservations about sharing personal health data due to                    concerns about data privacy and security.</a:t>
            </a:r>
          </a:p>
        </p:txBody>
      </p:sp>
    </p:spTree>
    <p:extLst>
      <p:ext uri="{BB962C8B-B14F-4D97-AF65-F5344CB8AC3E}">
        <p14:creationId xmlns:p14="http://schemas.microsoft.com/office/powerpoint/2010/main" val="968432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food on a table&#10;&#10;Description automatically generated">
            <a:extLst>
              <a:ext uri="{FF2B5EF4-FFF2-40B4-BE49-F238E27FC236}">
                <a16:creationId xmlns:a16="http://schemas.microsoft.com/office/drawing/2014/main" id="{3942178E-1DAE-39C7-C0AE-2EA0B41A2669}"/>
              </a:ext>
            </a:extLst>
          </p:cNvPr>
          <p:cNvPicPr>
            <a:picLocks noGrp="1" noChangeAspect="1"/>
          </p:cNvPicPr>
          <p:nvPr>
            <p:ph type="pic" sz="quarter" idx="10"/>
          </p:nvPr>
        </p:nvPicPr>
        <p:blipFill>
          <a:blip r:embed="rId2"/>
          <a:srcRect t="7782" b="7782"/>
          <a:stretch>
            <a:fillRect/>
          </a:stretch>
        </p:blipFill>
        <p:spPr/>
      </p:pic>
      <p:sp>
        <p:nvSpPr>
          <p:cNvPr id="14" name="직사각형 13">
            <a:extLst>
              <a:ext uri="{FF2B5EF4-FFF2-40B4-BE49-F238E27FC236}">
                <a16:creationId xmlns:a16="http://schemas.microsoft.com/office/drawing/2014/main" id="{BD667F1F-F412-29A0-052E-A6FEA25842FB}"/>
              </a:ext>
            </a:extLst>
          </p:cNvPr>
          <p:cNvSpPr/>
          <p:nvPr/>
        </p:nvSpPr>
        <p:spPr>
          <a:xfrm>
            <a:off x="-1" y="1"/>
            <a:ext cx="10980421" cy="6857999"/>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제목 6">
            <a:extLst>
              <a:ext uri="{FF2B5EF4-FFF2-40B4-BE49-F238E27FC236}">
                <a16:creationId xmlns:a16="http://schemas.microsoft.com/office/drawing/2014/main" id="{26AA1C96-CADF-E944-809B-DEE7794064DD}"/>
              </a:ext>
            </a:extLst>
          </p:cNvPr>
          <p:cNvSpPr>
            <a:spLocks noGrp="1"/>
          </p:cNvSpPr>
          <p:nvPr>
            <p:ph type="title"/>
          </p:nvPr>
        </p:nvSpPr>
        <p:spPr/>
        <p:txBody>
          <a:bodyPr/>
          <a:lstStyle/>
          <a:p>
            <a:r>
              <a:rPr lang="en-US" altLang="en-US" b="1" dirty="0"/>
              <a:t>HOW </a:t>
            </a:r>
            <a:r>
              <a:rPr lang="en-US" altLang="en-US" b="1" dirty="0">
                <a:solidFill>
                  <a:srgbClr val="E75923"/>
                </a:solidFill>
              </a:rPr>
              <a:t>FITFUEL </a:t>
            </a:r>
            <a:r>
              <a:rPr lang="en-US" altLang="en-US" b="1" dirty="0"/>
              <a:t>WORKS?</a:t>
            </a:r>
            <a:endParaRPr lang="ko-Kore-KR" altLang="en-US" b="1" dirty="0">
              <a:solidFill>
                <a:srgbClr val="E75923"/>
              </a:solidFill>
            </a:endParaRPr>
          </a:p>
        </p:txBody>
      </p:sp>
      <p:sp>
        <p:nvSpPr>
          <p:cNvPr id="31" name="텍스트 개체 틀 3">
            <a:extLst>
              <a:ext uri="{FF2B5EF4-FFF2-40B4-BE49-F238E27FC236}">
                <a16:creationId xmlns:a16="http://schemas.microsoft.com/office/drawing/2014/main" id="{26A1C195-65E2-5C48-96D9-E320967A2E21}"/>
              </a:ext>
            </a:extLst>
          </p:cNvPr>
          <p:cNvSpPr>
            <a:spLocks noGrp="1"/>
          </p:cNvSpPr>
          <p:nvPr>
            <p:ph type="body" sz="quarter" idx="15"/>
          </p:nvPr>
        </p:nvSpPr>
        <p:spPr>
          <a:xfrm>
            <a:off x="802376" y="1988820"/>
            <a:ext cx="10018024" cy="4087083"/>
          </a:xfrm>
        </p:spPr>
        <p:txBody>
          <a:bodyPr/>
          <a:lstStyle/>
          <a:p>
            <a:pPr marL="342900" indent="-342900" algn="l">
              <a:buFont typeface="+mj-lt"/>
              <a:buAutoNum type="arabicPeriod"/>
            </a:pPr>
            <a:r>
              <a:rPr lang="en-US" b="1" i="0" dirty="0">
                <a:effectLst/>
                <a:latin typeface="Söhne"/>
              </a:rPr>
              <a:t>Food Recognition:</a:t>
            </a:r>
            <a:r>
              <a:rPr lang="en-US" b="0" i="0" dirty="0">
                <a:effectLst/>
                <a:latin typeface="Söhne"/>
              </a:rPr>
              <a:t> Users capture images of their meals using the app. The AI-powered food                                 recognition system quickly identifies the foods and estimates their nutritional content.</a:t>
            </a:r>
          </a:p>
          <a:p>
            <a:pPr marL="342900" indent="-342900" algn="l">
              <a:buFont typeface="+mj-lt"/>
              <a:buAutoNum type="arabicPeriod"/>
            </a:pPr>
            <a:r>
              <a:rPr lang="en-US" b="1" i="0" dirty="0">
                <a:effectLst/>
                <a:latin typeface="Söhne"/>
              </a:rPr>
              <a:t>Health Assessment:</a:t>
            </a:r>
            <a:r>
              <a:rPr lang="en-US" b="0" i="0" dirty="0">
                <a:effectLst/>
                <a:latin typeface="Söhne"/>
              </a:rPr>
              <a:t> Users input basic health data or measurements, which are used to calculate BMI and body fat percentage. This information helps users gauge their overall health status.</a:t>
            </a:r>
          </a:p>
          <a:p>
            <a:pPr marL="342900" indent="-342900" algn="l">
              <a:buFont typeface="+mj-lt"/>
              <a:buAutoNum type="arabicPeriod"/>
            </a:pPr>
            <a:r>
              <a:rPr lang="en-US" b="1" i="0" dirty="0">
                <a:effectLst/>
                <a:latin typeface="Söhne"/>
              </a:rPr>
              <a:t>Personalized Recommendations:</a:t>
            </a:r>
            <a:r>
              <a:rPr lang="en-US" b="0" i="0" dirty="0">
                <a:effectLst/>
                <a:latin typeface="Söhne"/>
              </a:rPr>
              <a:t> Based on the recognized foods, health assessment results, and user preferences, the app generates personalized diet recommendations. These suggestions align with                       individual health goals and dietary needs.</a:t>
            </a:r>
          </a:p>
          <a:p>
            <a:pPr algn="l"/>
            <a:r>
              <a:rPr lang="en-US" b="0" i="0" dirty="0">
                <a:effectLst/>
                <a:latin typeface="Söhne"/>
              </a:rPr>
              <a:t>This streamlined process empowers users to effortlessly track their nutrition, understand their health and receive tailored guidance for improved well-being.</a:t>
            </a:r>
          </a:p>
        </p:txBody>
      </p:sp>
    </p:spTree>
    <p:extLst>
      <p:ext uri="{BB962C8B-B14F-4D97-AF65-F5344CB8AC3E}">
        <p14:creationId xmlns:p14="http://schemas.microsoft.com/office/powerpoint/2010/main" val="192273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food on a table&#10;&#10;Description automatically generated">
            <a:extLst>
              <a:ext uri="{FF2B5EF4-FFF2-40B4-BE49-F238E27FC236}">
                <a16:creationId xmlns:a16="http://schemas.microsoft.com/office/drawing/2014/main" id="{3942178E-1DAE-39C7-C0AE-2EA0B41A2669}"/>
              </a:ext>
            </a:extLst>
          </p:cNvPr>
          <p:cNvPicPr>
            <a:picLocks noGrp="1" noChangeAspect="1"/>
          </p:cNvPicPr>
          <p:nvPr>
            <p:ph type="pic" sz="quarter" idx="10"/>
          </p:nvPr>
        </p:nvPicPr>
        <p:blipFill>
          <a:blip r:embed="rId2"/>
          <a:srcRect t="7782" b="7782"/>
          <a:stretch>
            <a:fillRect/>
          </a:stretch>
        </p:blipFill>
        <p:spPr/>
      </p:pic>
      <p:sp>
        <p:nvSpPr>
          <p:cNvPr id="14" name="직사각형 13">
            <a:extLst>
              <a:ext uri="{FF2B5EF4-FFF2-40B4-BE49-F238E27FC236}">
                <a16:creationId xmlns:a16="http://schemas.microsoft.com/office/drawing/2014/main" id="{BD667F1F-F412-29A0-052E-A6FEA25842FB}"/>
              </a:ext>
            </a:extLst>
          </p:cNvPr>
          <p:cNvSpPr/>
          <p:nvPr/>
        </p:nvSpPr>
        <p:spPr>
          <a:xfrm>
            <a:off x="-1" y="1"/>
            <a:ext cx="10980421" cy="6857999"/>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제목 6">
            <a:extLst>
              <a:ext uri="{FF2B5EF4-FFF2-40B4-BE49-F238E27FC236}">
                <a16:creationId xmlns:a16="http://schemas.microsoft.com/office/drawing/2014/main" id="{26AA1C96-CADF-E944-809B-DEE7794064DD}"/>
              </a:ext>
            </a:extLst>
          </p:cNvPr>
          <p:cNvSpPr>
            <a:spLocks noGrp="1"/>
          </p:cNvSpPr>
          <p:nvPr>
            <p:ph type="title"/>
          </p:nvPr>
        </p:nvSpPr>
        <p:spPr/>
        <p:txBody>
          <a:bodyPr/>
          <a:lstStyle/>
          <a:p>
            <a:r>
              <a:rPr lang="en-US" altLang="en-US" b="1" dirty="0"/>
              <a:t>APP</a:t>
            </a:r>
            <a:r>
              <a:rPr lang="en-US" altLang="en-US" b="1" dirty="0">
                <a:solidFill>
                  <a:srgbClr val="E75923"/>
                </a:solidFill>
              </a:rPr>
              <a:t> DEVELOPMENT</a:t>
            </a:r>
            <a:endParaRPr lang="ko-Kore-KR" altLang="en-US" b="1" dirty="0">
              <a:solidFill>
                <a:srgbClr val="E75923"/>
              </a:solidFill>
            </a:endParaRPr>
          </a:p>
        </p:txBody>
      </p:sp>
      <p:sp>
        <p:nvSpPr>
          <p:cNvPr id="31" name="텍스트 개체 틀 3">
            <a:extLst>
              <a:ext uri="{FF2B5EF4-FFF2-40B4-BE49-F238E27FC236}">
                <a16:creationId xmlns:a16="http://schemas.microsoft.com/office/drawing/2014/main" id="{26A1C195-65E2-5C48-96D9-E320967A2E21}"/>
              </a:ext>
            </a:extLst>
          </p:cNvPr>
          <p:cNvSpPr>
            <a:spLocks noGrp="1"/>
          </p:cNvSpPr>
          <p:nvPr>
            <p:ph type="body" sz="quarter" idx="15"/>
          </p:nvPr>
        </p:nvSpPr>
        <p:spPr>
          <a:xfrm>
            <a:off x="802376" y="1988820"/>
            <a:ext cx="10018024" cy="4087083"/>
          </a:xfrm>
        </p:spPr>
        <p:txBody>
          <a:bodyPr/>
          <a:lstStyle/>
          <a:p>
            <a:pPr marL="342900" indent="-342900" algn="l">
              <a:buFont typeface="+mj-lt"/>
              <a:buAutoNum type="arabicPeriod"/>
            </a:pPr>
            <a:r>
              <a:rPr lang="en-US" b="1" i="0" dirty="0">
                <a:effectLst/>
                <a:latin typeface="Söhne"/>
              </a:rPr>
              <a:t>Front-End : </a:t>
            </a:r>
            <a:r>
              <a:rPr lang="en-US" i="0" dirty="0">
                <a:effectLst/>
                <a:latin typeface="Söhne"/>
              </a:rPr>
              <a:t>The front-end can be easily designed using HTML, CSS and JavaScript, including their                      common libraries and frameworks like Bootstrap, Tailwind, React.js etc.</a:t>
            </a:r>
          </a:p>
          <a:p>
            <a:pPr marL="342900" indent="-342900" algn="l">
              <a:buFont typeface="+mj-lt"/>
              <a:buAutoNum type="arabicPeriod"/>
            </a:pPr>
            <a:r>
              <a:rPr lang="en-US" b="1" i="0" dirty="0">
                <a:effectLst/>
                <a:latin typeface="Söhne"/>
              </a:rPr>
              <a:t>Back-End : </a:t>
            </a:r>
            <a:r>
              <a:rPr lang="en-US" i="0" dirty="0">
                <a:effectLst/>
                <a:latin typeface="Söhne"/>
              </a:rPr>
              <a:t>The back-end modular programming is wholly done using Python, and frameworks like      Django or Flask </a:t>
            </a:r>
            <a:r>
              <a:rPr lang="en-US" dirty="0">
                <a:latin typeface="Söhne"/>
              </a:rPr>
              <a:t>can be</a:t>
            </a:r>
            <a:r>
              <a:rPr lang="en-US" i="0" dirty="0">
                <a:effectLst/>
                <a:latin typeface="Söhne"/>
              </a:rPr>
              <a:t> used to implement Python in the back-end.</a:t>
            </a:r>
          </a:p>
          <a:p>
            <a:pPr marL="342900" indent="-342900" algn="l">
              <a:buFont typeface="+mj-lt"/>
              <a:buAutoNum type="arabicPeriod"/>
            </a:pPr>
            <a:r>
              <a:rPr lang="en-US" b="1" i="0" dirty="0">
                <a:effectLst/>
                <a:latin typeface="Söhne"/>
              </a:rPr>
              <a:t>AI Model : </a:t>
            </a:r>
            <a:r>
              <a:rPr lang="en-US" i="0" dirty="0">
                <a:effectLst/>
                <a:latin typeface="Söhne"/>
              </a:rPr>
              <a:t>The AI Food Recognition model can be trained using </a:t>
            </a:r>
            <a:r>
              <a:rPr lang="en-US" i="0" dirty="0" err="1">
                <a:effectLst/>
                <a:latin typeface="Söhne"/>
              </a:rPr>
              <a:t>PyTorch</a:t>
            </a:r>
            <a:r>
              <a:rPr lang="en-US" i="0" dirty="0">
                <a:effectLst/>
                <a:latin typeface="Söhne"/>
              </a:rPr>
              <a:t>, a deep learning framework   of Python</a:t>
            </a:r>
          </a:p>
          <a:p>
            <a:pPr marL="342900" indent="-342900" algn="l">
              <a:buFont typeface="+mj-lt"/>
              <a:buAutoNum type="arabicPeriod"/>
            </a:pPr>
            <a:endParaRPr lang="en-US" b="1" dirty="0">
              <a:latin typeface="Söhne"/>
            </a:endParaRPr>
          </a:p>
          <a:p>
            <a:pPr algn="l"/>
            <a:r>
              <a:rPr lang="en-US" b="1" dirty="0">
                <a:latin typeface="Söhne"/>
              </a:rPr>
              <a:t>This app will work operate in a web-based environment, compatible with popular web browsers, such    as Google Chrome, Mozilla Firefox, Safari etc. </a:t>
            </a:r>
          </a:p>
        </p:txBody>
      </p:sp>
    </p:spTree>
    <p:extLst>
      <p:ext uri="{BB962C8B-B14F-4D97-AF65-F5344CB8AC3E}">
        <p14:creationId xmlns:p14="http://schemas.microsoft.com/office/powerpoint/2010/main" val="3345850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food on a table&#10;&#10;Description automatically generated">
            <a:extLst>
              <a:ext uri="{FF2B5EF4-FFF2-40B4-BE49-F238E27FC236}">
                <a16:creationId xmlns:a16="http://schemas.microsoft.com/office/drawing/2014/main" id="{3942178E-1DAE-39C7-C0AE-2EA0B41A2669}"/>
              </a:ext>
            </a:extLst>
          </p:cNvPr>
          <p:cNvPicPr>
            <a:picLocks noGrp="1" noChangeAspect="1"/>
          </p:cNvPicPr>
          <p:nvPr>
            <p:ph type="pic" sz="quarter" idx="10"/>
          </p:nvPr>
        </p:nvPicPr>
        <p:blipFill>
          <a:blip r:embed="rId2"/>
          <a:srcRect t="7782" b="7782"/>
          <a:stretch>
            <a:fillRect/>
          </a:stretch>
        </p:blipFill>
        <p:spPr/>
      </p:pic>
      <p:sp>
        <p:nvSpPr>
          <p:cNvPr id="14" name="직사각형 13">
            <a:extLst>
              <a:ext uri="{FF2B5EF4-FFF2-40B4-BE49-F238E27FC236}">
                <a16:creationId xmlns:a16="http://schemas.microsoft.com/office/drawing/2014/main" id="{BD667F1F-F412-29A0-052E-A6FEA25842FB}"/>
              </a:ext>
            </a:extLst>
          </p:cNvPr>
          <p:cNvSpPr/>
          <p:nvPr/>
        </p:nvSpPr>
        <p:spPr>
          <a:xfrm>
            <a:off x="-10294" y="1"/>
            <a:ext cx="10980421" cy="6857999"/>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제목 6">
            <a:extLst>
              <a:ext uri="{FF2B5EF4-FFF2-40B4-BE49-F238E27FC236}">
                <a16:creationId xmlns:a16="http://schemas.microsoft.com/office/drawing/2014/main" id="{26AA1C96-CADF-E944-809B-DEE7794064DD}"/>
              </a:ext>
            </a:extLst>
          </p:cNvPr>
          <p:cNvSpPr>
            <a:spLocks noGrp="1"/>
          </p:cNvSpPr>
          <p:nvPr>
            <p:ph type="title"/>
          </p:nvPr>
        </p:nvSpPr>
        <p:spPr/>
        <p:txBody>
          <a:bodyPr/>
          <a:lstStyle/>
          <a:p>
            <a:r>
              <a:rPr lang="en-US" altLang="en-US" b="1" dirty="0">
                <a:solidFill>
                  <a:srgbClr val="E75923"/>
                </a:solidFill>
              </a:rPr>
              <a:t>FEASIBILITY</a:t>
            </a:r>
            <a:endParaRPr lang="ko-Kore-KR" altLang="en-US" b="1" dirty="0">
              <a:solidFill>
                <a:srgbClr val="E75923"/>
              </a:solidFill>
            </a:endParaRPr>
          </a:p>
        </p:txBody>
      </p:sp>
      <p:sp>
        <p:nvSpPr>
          <p:cNvPr id="31" name="텍스트 개체 틀 3">
            <a:extLst>
              <a:ext uri="{FF2B5EF4-FFF2-40B4-BE49-F238E27FC236}">
                <a16:creationId xmlns:a16="http://schemas.microsoft.com/office/drawing/2014/main" id="{26A1C195-65E2-5C48-96D9-E320967A2E21}"/>
              </a:ext>
            </a:extLst>
          </p:cNvPr>
          <p:cNvSpPr>
            <a:spLocks noGrp="1"/>
          </p:cNvSpPr>
          <p:nvPr>
            <p:ph type="body" sz="quarter" idx="15"/>
          </p:nvPr>
        </p:nvSpPr>
        <p:spPr>
          <a:xfrm>
            <a:off x="802376" y="1734820"/>
            <a:ext cx="10094224" cy="4087083"/>
          </a:xfrm>
        </p:spPr>
        <p:txBody>
          <a:bodyPr>
            <a:noAutofit/>
          </a:bodyPr>
          <a:lstStyle/>
          <a:p>
            <a:pPr algn="l"/>
            <a:r>
              <a:rPr lang="en-US" b="1" i="0" dirty="0">
                <a:effectLst/>
                <a:latin typeface="Söhne"/>
              </a:rPr>
              <a:t>Technical Feasibility:</a:t>
            </a:r>
            <a:endParaRPr lang="en-US" b="0" i="0" dirty="0">
              <a:effectLst/>
              <a:latin typeface="Söhne"/>
            </a:endParaRPr>
          </a:p>
          <a:p>
            <a:pPr marL="742950" lvl="1" indent="-285750" algn="l">
              <a:buFont typeface="Arial" panose="020B0604020202020204" pitchFamily="34" charset="0"/>
              <a:buChar char="•"/>
            </a:pPr>
            <a:r>
              <a:rPr lang="en-US" sz="1800" b="1" i="0" dirty="0">
                <a:effectLst/>
                <a:latin typeface="Söhne"/>
              </a:rPr>
              <a:t>AI Integration:</a:t>
            </a:r>
            <a:r>
              <a:rPr lang="en-US" sz="1800" b="0" i="0" dirty="0">
                <a:effectLst/>
                <a:latin typeface="Söhne"/>
              </a:rPr>
              <a:t> Availability of AI tools and libraries supports the implementation of the food                      recognition system.</a:t>
            </a:r>
          </a:p>
          <a:p>
            <a:pPr marL="742950" lvl="1" indent="-285750" algn="l">
              <a:buFont typeface="Arial" panose="020B0604020202020204" pitchFamily="34" charset="0"/>
              <a:buChar char="•"/>
            </a:pPr>
            <a:r>
              <a:rPr lang="en-US" sz="1800" b="1" i="0" dirty="0">
                <a:effectLst/>
                <a:latin typeface="Söhne"/>
              </a:rPr>
              <a:t>Development:</a:t>
            </a:r>
            <a:r>
              <a:rPr lang="en-US" sz="1800" b="0" i="0" dirty="0">
                <a:effectLst/>
                <a:latin typeface="Söhne"/>
              </a:rPr>
              <a:t> The app can be developed using common programming languages and frameworks</a:t>
            </a:r>
          </a:p>
          <a:p>
            <a:pPr marL="742950" lvl="1" indent="-285750" algn="l">
              <a:buFont typeface="Arial" panose="020B0604020202020204" pitchFamily="34" charset="0"/>
              <a:buChar char="•"/>
            </a:pPr>
            <a:r>
              <a:rPr lang="en-US" sz="1800" b="1" i="0" dirty="0">
                <a:effectLst/>
                <a:latin typeface="Söhne"/>
              </a:rPr>
              <a:t>Hardware Compatibility:</a:t>
            </a:r>
            <a:r>
              <a:rPr lang="en-US" sz="1800" b="0" i="0" dirty="0">
                <a:effectLst/>
                <a:latin typeface="Söhne"/>
              </a:rPr>
              <a:t> Common devices with cameras enable users to capture meal images.</a:t>
            </a:r>
          </a:p>
          <a:p>
            <a:pPr algn="l"/>
            <a:r>
              <a:rPr lang="en-US" b="1" i="0" dirty="0">
                <a:effectLst/>
                <a:latin typeface="Söhne"/>
              </a:rPr>
              <a:t>Operational Feasibility:</a:t>
            </a:r>
            <a:endParaRPr lang="en-US" b="0" i="0" dirty="0">
              <a:effectLst/>
              <a:latin typeface="Söhne"/>
            </a:endParaRPr>
          </a:p>
          <a:p>
            <a:pPr marL="742950" lvl="1" indent="-285750" algn="l">
              <a:buFont typeface="Arial" panose="020B0604020202020204" pitchFamily="34" charset="0"/>
              <a:buChar char="•"/>
            </a:pPr>
            <a:r>
              <a:rPr lang="en-US" sz="1800" b="1" i="0" dirty="0">
                <a:effectLst/>
                <a:latin typeface="Söhne"/>
              </a:rPr>
              <a:t>User-Friendly Design:</a:t>
            </a:r>
            <a:r>
              <a:rPr lang="en-US" sz="1800" b="0" i="0" dirty="0">
                <a:effectLst/>
                <a:latin typeface="Söhne"/>
              </a:rPr>
              <a:t> Intuitive UI and straightforward processes enhance user experience.</a:t>
            </a:r>
          </a:p>
          <a:p>
            <a:pPr marL="742950" lvl="1" indent="-285750" algn="l">
              <a:buFont typeface="Arial" panose="020B0604020202020204" pitchFamily="34" charset="0"/>
              <a:buChar char="•"/>
            </a:pPr>
            <a:r>
              <a:rPr lang="en-US" sz="1800" b="1" i="0" dirty="0">
                <a:effectLst/>
                <a:latin typeface="Söhne"/>
              </a:rPr>
              <a:t>System Maintenance:</a:t>
            </a:r>
            <a:r>
              <a:rPr lang="en-US" sz="1800" b="0" i="0" dirty="0">
                <a:effectLst/>
                <a:latin typeface="Söhne"/>
              </a:rPr>
              <a:t> Regular updates can ensure smooth functioning and adaptation to new          technologies.</a:t>
            </a:r>
          </a:p>
          <a:p>
            <a:pPr algn="l"/>
            <a:r>
              <a:rPr lang="en-US" b="1" i="0" dirty="0">
                <a:effectLst/>
                <a:latin typeface="Söhne"/>
              </a:rPr>
              <a:t>Economic Feasibility:</a:t>
            </a:r>
            <a:endParaRPr lang="en-US" b="0" i="0" dirty="0">
              <a:effectLst/>
              <a:latin typeface="Söhne"/>
            </a:endParaRPr>
          </a:p>
          <a:p>
            <a:pPr marL="742950" lvl="1" indent="-285750" algn="l">
              <a:buFont typeface="Arial" panose="020B0604020202020204" pitchFamily="34" charset="0"/>
              <a:buChar char="•"/>
            </a:pPr>
            <a:r>
              <a:rPr lang="en-US" sz="1800" b="1" i="0" dirty="0">
                <a:effectLst/>
                <a:latin typeface="Söhne"/>
              </a:rPr>
              <a:t>Development Costs:</a:t>
            </a:r>
            <a:r>
              <a:rPr lang="en-US" sz="1800" b="0" i="0" dirty="0">
                <a:effectLst/>
                <a:latin typeface="Söhne"/>
              </a:rPr>
              <a:t> Initial investment for software development, AI implementation, and UI           design.</a:t>
            </a:r>
          </a:p>
          <a:p>
            <a:pPr marL="742950" lvl="1" indent="-285750" algn="l">
              <a:buFont typeface="Arial" panose="020B0604020202020204" pitchFamily="34" charset="0"/>
              <a:buChar char="•"/>
            </a:pPr>
            <a:r>
              <a:rPr lang="en-US" sz="1800" b="1" i="0" dirty="0">
                <a:effectLst/>
                <a:latin typeface="Söhne"/>
              </a:rPr>
              <a:t>Maintenance Costs:</a:t>
            </a:r>
            <a:r>
              <a:rPr lang="en-US" sz="1800" b="0" i="0" dirty="0">
                <a:effectLst/>
                <a:latin typeface="Söhne"/>
              </a:rPr>
              <a:t> Ongoing expenses for server hosting, bug fixes, and updates.</a:t>
            </a:r>
          </a:p>
          <a:p>
            <a:pPr marL="742950" lvl="1" indent="-285750" algn="l">
              <a:buFont typeface="Arial" panose="020B0604020202020204" pitchFamily="34" charset="0"/>
              <a:buChar char="•"/>
            </a:pPr>
            <a:r>
              <a:rPr lang="en-US" sz="1800" b="1" i="0" dirty="0">
                <a:effectLst/>
                <a:latin typeface="Söhne"/>
              </a:rPr>
              <a:t>Revenue Generation:</a:t>
            </a:r>
            <a:r>
              <a:rPr lang="en-US" sz="1800" b="0" i="0" dirty="0">
                <a:effectLst/>
                <a:latin typeface="Söhne"/>
              </a:rPr>
              <a:t> Potential revenue through premium features, ads, or subscriptions.</a:t>
            </a:r>
          </a:p>
        </p:txBody>
      </p:sp>
    </p:spTree>
    <p:extLst>
      <p:ext uri="{BB962C8B-B14F-4D97-AF65-F5344CB8AC3E}">
        <p14:creationId xmlns:p14="http://schemas.microsoft.com/office/powerpoint/2010/main" val="1406370084"/>
      </p:ext>
    </p:extLst>
  </p:cSld>
  <p:clrMapOvr>
    <a:masterClrMapping/>
  </p:clrMapOvr>
</p:sld>
</file>

<file path=ppt/theme/theme1.xml><?xml version="1.0" encoding="utf-8"?>
<a:theme xmlns:a="http://schemas.openxmlformats.org/drawingml/2006/main" name="Office 테마">
  <a:themeElements>
    <a:clrScheme name="사용자 지정 1">
      <a:dk1>
        <a:srgbClr val="000000"/>
      </a:dk1>
      <a:lt1>
        <a:srgbClr val="FFFFFF"/>
      </a:lt1>
      <a:dk2>
        <a:srgbClr val="637052"/>
      </a:dk2>
      <a:lt2>
        <a:srgbClr val="CCDDEA"/>
      </a:lt2>
      <a:accent1>
        <a:srgbClr val="E75923"/>
      </a:accent1>
      <a:accent2>
        <a:srgbClr val="1C2133"/>
      </a:accent2>
      <a:accent3>
        <a:srgbClr val="865640"/>
      </a:accent3>
      <a:accent4>
        <a:srgbClr val="9B8357"/>
      </a:accent4>
      <a:accent5>
        <a:srgbClr val="C2BC80"/>
      </a:accent5>
      <a:accent6>
        <a:srgbClr val="94A088"/>
      </a:accent6>
      <a:hlink>
        <a:srgbClr val="2998E3"/>
      </a:hlink>
      <a:folHlink>
        <a:srgbClr val="8C8C8C"/>
      </a:folHlink>
    </a:clrScheme>
    <a:fontScheme name="사용자 지정 1">
      <a:majorFont>
        <a:latin typeface="Noto Sans"/>
        <a:ea typeface="Calibri"/>
        <a:cs typeface=""/>
      </a:majorFont>
      <a:minorFont>
        <a:latin typeface="Calibri"/>
        <a:ea typeface="Calibri"/>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9938</TotalTime>
  <Words>1039</Words>
  <Application>Microsoft Office PowerPoint</Application>
  <PresentationFormat>Widescreen</PresentationFormat>
  <Paragraphs>105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Noto Sans</vt:lpstr>
      <vt:lpstr>Calibri</vt:lpstr>
      <vt:lpstr>Arial</vt:lpstr>
      <vt:lpstr>Söhne</vt:lpstr>
      <vt:lpstr>Office 테마</vt:lpstr>
      <vt:lpstr>PowerPoint Presentation</vt:lpstr>
      <vt:lpstr>PowerPoint Presentation</vt:lpstr>
      <vt:lpstr>PowerPoint Presentation</vt:lpstr>
      <vt:lpstr>PowerPoint Presentation</vt:lpstr>
      <vt:lpstr>PowerPoint Presentation</vt:lpstr>
      <vt:lpstr>LIMITATIONS OF EXISTING SYSTEMS.</vt:lpstr>
      <vt:lpstr>HOW FITFUEL WORKS?</vt:lpstr>
      <vt:lpstr>APP DEVELOPMENT</vt:lpstr>
      <vt:lpstr>FEASIBILITY</vt:lpstr>
      <vt:lpstr>FEASIBILITY</vt:lpstr>
      <vt:lpstr>PowerPoint Presentation</vt:lpstr>
      <vt:lpstr>FUTURE ENHANCEMENTS</vt:lpstr>
      <vt:lpstr>FUTURE ENHANCEMENTS</vt:lpstr>
      <vt:lpstr>PowerPoint Presentation</vt:lpstr>
      <vt:lpstr>PowerPoint Presentation</vt:lpstr>
    </vt:vector>
  </TitlesOfParts>
  <Manager>Slide Members</Manager>
  <Company>YESFORM Co.,Ltd.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Diagram, Chart, Google slides, Keynote</dc:subject>
  <dc:creator>Slide Members by IA.HAN</dc:creator>
  <cp:keywords>SlideMembers, ppt, PPT Templates, Presentation, Diagram, Chart, Yesform, Google slides, Keynote, Free Slides</cp:keywords>
  <dc:description>The copyright of this document is at Slide Members. Unauthorized copying may result in legal sanctions.</dc:description>
  <cp:lastModifiedBy>Vishnu Hidesh</cp:lastModifiedBy>
  <cp:revision>5</cp:revision>
  <cp:lastPrinted>2023-08-09T15:56:52Z</cp:lastPrinted>
  <dcterms:created xsi:type="dcterms:W3CDTF">2022-01-01T06:51:30Z</dcterms:created>
  <dcterms:modified xsi:type="dcterms:W3CDTF">2023-11-08T17:32:14Z</dcterms:modified>
  <cp:category>www.slidemembers.com</cp:category>
</cp:coreProperties>
</file>